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notesSlides/notesSlide5.xml" ContentType="application/vnd.openxmlformats-officedocument.presentationml.notesSlid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notesSlides/notesSlide8.xml" ContentType="application/vnd.openxmlformats-officedocument.presentationml.notesSlid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9"/>
  </p:notesMasterIdLst>
  <p:sldIdLst>
    <p:sldId id="274" r:id="rId2"/>
    <p:sldId id="268" r:id="rId3"/>
    <p:sldId id="276" r:id="rId4"/>
    <p:sldId id="270" r:id="rId5"/>
    <p:sldId id="272" r:id="rId6"/>
    <p:sldId id="267" r:id="rId7"/>
    <p:sldId id="256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65" r:id="rId16"/>
    <p:sldId id="269" r:id="rId17"/>
    <p:sldId id="275" r:id="rId1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250" autoAdjust="0"/>
    <p:restoredTop sz="74953" autoAdjust="0"/>
  </p:normalViewPr>
  <p:slideViewPr>
    <p:cSldViewPr snapToGrid="0">
      <p:cViewPr varScale="1">
        <p:scale>
          <a:sx n="56" d="100"/>
          <a:sy n="56" d="100"/>
        </p:scale>
        <p:origin x="1746" y="4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4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5.xlsx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6.xlsx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7.xlsx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spPr>
            <a:solidFill>
              <a:schemeClr val="accent2"/>
            </a:solidFill>
          </c:spPr>
          <c:dPt>
            <c:idx val="0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</c:dPt>
          <c:dPt>
            <c:idx val="2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</c:dPt>
          <c:dPt>
            <c:idx val="3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</c:dPt>
          <c:cat>
            <c:strRef>
              <c:f>Sheet1!$A$2:$A$5</c:f>
              <c:strCache>
                <c:ptCount val="4"/>
                <c:pt idx="0">
                  <c:v>1st Qtr</c:v>
                </c:pt>
                <c:pt idx="1">
                  <c:v>2nd Qtr</c:v>
                </c:pt>
                <c:pt idx="2">
                  <c:v>3rd Qtr</c:v>
                </c:pt>
                <c:pt idx="3">
                  <c:v>4th Qtr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1</c:v>
                </c:pt>
                <c:pt idx="1">
                  <c:v>1</c:v>
                </c:pt>
                <c:pt idx="2">
                  <c:v>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0"/>
          <c:y val="0"/>
          <c:w val="1"/>
          <c:h val="1"/>
        </c:manualLayout>
      </c:layout>
      <c:pie3D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</c:dPt>
          <c:dPt>
            <c:idx val="1"/>
            <c:bubble3D val="0"/>
            <c:explosion val="14"/>
            <c:spPr>
              <a:solidFill>
                <a:schemeClr val="accent2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</c:dPt>
          <c:dPt>
            <c:idx val="2"/>
            <c:bubble3D val="0"/>
            <c:spPr>
              <a:solidFill>
                <a:schemeClr val="accent3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</c:dPt>
          <c:dPt>
            <c:idx val="3"/>
            <c:bubble3D val="0"/>
            <c:spPr>
              <a:solidFill>
                <a:schemeClr val="accent4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</c:dPt>
          <c:cat>
            <c:strRef>
              <c:f>Sheet1!$A$2:$A$5</c:f>
              <c:strCache>
                <c:ptCount val="4"/>
                <c:pt idx="0">
                  <c:v>1st Qtr</c:v>
                </c:pt>
                <c:pt idx="1">
                  <c:v>2nd Qtr</c:v>
                </c:pt>
                <c:pt idx="2">
                  <c:v>3rd Qtr</c:v>
                </c:pt>
                <c:pt idx="3">
                  <c:v>4th Qtr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1</c:v>
                </c:pt>
                <c:pt idx="1">
                  <c:v>1</c:v>
                </c:pt>
                <c:pt idx="2">
                  <c:v>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34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9.4894347846066415E-3"/>
          <c:y val="1.591928878801566E-2"/>
          <c:w val="0.97627641303848345"/>
          <c:h val="0.9628549928279635"/>
        </c:manualLayout>
      </c:layout>
      <c:pie3D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</c:dPt>
          <c:dPt>
            <c:idx val="1"/>
            <c:bubble3D val="0"/>
            <c:explosion val="9"/>
            <c:spPr>
              <a:solidFill>
                <a:schemeClr val="accent2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</c:dPt>
          <c:dPt>
            <c:idx val="2"/>
            <c:bubble3D val="0"/>
            <c:explosion val="9"/>
            <c:spPr>
              <a:solidFill>
                <a:schemeClr val="accent3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</c:dPt>
          <c:dPt>
            <c:idx val="3"/>
            <c:bubble3D val="0"/>
            <c:spPr>
              <a:solidFill>
                <a:schemeClr val="accent4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</c:dPt>
          <c:dPt>
            <c:idx val="4"/>
            <c:bubble3D val="0"/>
            <c:spPr>
              <a:solidFill>
                <a:schemeClr val="accent5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</c:dPt>
          <c:dPt>
            <c:idx val="5"/>
            <c:bubble3D val="0"/>
            <c:spPr>
              <a:solidFill>
                <a:schemeClr val="accent6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</c:dPt>
          <c:dPt>
            <c:idx val="6"/>
            <c:bubble3D val="0"/>
            <c:spPr>
              <a:solidFill>
                <a:schemeClr val="accent1">
                  <a:lumMod val="60000"/>
                </a:schemeClr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</c:dPt>
          <c:dPt>
            <c:idx val="7"/>
            <c:bubble3D val="0"/>
            <c:spPr>
              <a:solidFill>
                <a:schemeClr val="accent2">
                  <a:lumMod val="60000"/>
                </a:schemeClr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</c:dPt>
          <c:dPt>
            <c:idx val="8"/>
            <c:bubble3D val="0"/>
            <c:spPr>
              <a:solidFill>
                <a:schemeClr val="accent3">
                  <a:lumMod val="60000"/>
                </a:schemeClr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</c:dPt>
          <c:cat>
            <c:strRef>
              <c:f>Sheet1!$A$2:$A$10</c:f>
              <c:strCache>
                <c:ptCount val="4"/>
                <c:pt idx="0">
                  <c:v>1st Qtr</c:v>
                </c:pt>
                <c:pt idx="1">
                  <c:v>2nd Qtr</c:v>
                </c:pt>
                <c:pt idx="2">
                  <c:v>3rd Qtr</c:v>
                </c:pt>
                <c:pt idx="3">
                  <c:v>4th Qtr</c:v>
                </c:pt>
              </c:strCache>
            </c:strRef>
          </c:cat>
          <c:val>
            <c:numRef>
              <c:f>Sheet1!$B$2:$B$10</c:f>
              <c:numCache>
                <c:formatCode>General</c:formatCode>
                <c:ptCount val="9"/>
                <c:pt idx="0">
                  <c:v>1</c:v>
                </c:pt>
                <c:pt idx="1">
                  <c:v>1</c:v>
                </c:pt>
                <c:pt idx="2">
                  <c:v>1</c:v>
                </c:pt>
                <c:pt idx="3">
                  <c:v>1</c:v>
                </c:pt>
                <c:pt idx="4">
                  <c:v>1</c:v>
                </c:pt>
                <c:pt idx="5">
                  <c:v>1</c:v>
                </c:pt>
                <c:pt idx="6">
                  <c:v>1</c:v>
                </c:pt>
                <c:pt idx="7">
                  <c:v>1</c:v>
                </c:pt>
                <c:pt idx="8">
                  <c:v>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0"/>
          <c:y val="3.1795670883245143E-3"/>
          <c:w val="1"/>
          <c:h val="0.95576891781936535"/>
        </c:manualLayout>
      </c:layout>
      <c:bar3DChart>
        <c:barDir val="col"/>
        <c:grouping val="percent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pattFill prst="wdUpDiag">
              <a:fgClr>
                <a:schemeClr val="accent1"/>
              </a:fgClr>
              <a:bgClr>
                <a:schemeClr val="tx1"/>
              </a:bgClr>
            </a:patt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  <a:sp3d/>
          </c:spPr>
          <c:invertIfNegative val="0"/>
          <c:dPt>
            <c:idx val="2"/>
            <c:invertIfNegative val="0"/>
            <c:bubble3D val="0"/>
            <c:spPr>
              <a:pattFill prst="wdUpDiag">
                <a:fgClr>
                  <a:schemeClr val="accent1"/>
                </a:fgClr>
                <a:bgClr>
                  <a:schemeClr val="tx1"/>
                </a:bgClr>
              </a:pattFill>
              <a:ln>
                <a:solidFill>
                  <a:srgbClr val="C00000"/>
                </a:solidFill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  <a:sp3d>
                <a:contourClr>
                  <a:srgbClr val="C00000"/>
                </a:contourClr>
              </a:sp3d>
            </c:spPr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3600" b="0" i="0" u="none" strike="noStrike" kern="1200" cap="none" spc="0" baseline="0">
                    <a:ln w="0"/>
                    <a:solidFill>
                      <a:schemeClr val="bg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BAN" panose="02000000000000000000" pitchFamily="2" charset="0"/>
                    <a:ea typeface="+mn-ea"/>
                    <a:cs typeface="NikoshBAN" panose="02000000000000000000" pitchFamily="2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Sheet1!$A$2:$A$4</c:f>
              <c:strCache>
                <c:ptCount val="3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</c:strCache>
            </c:strRef>
          </c:cat>
          <c:val>
            <c:numRef>
              <c:f>Sheet1!$B$2:$B$4</c:f>
              <c:numCache>
                <c:formatCode>General</c:formatCode>
                <c:ptCount val="3"/>
                <c:pt idx="0">
                  <c:v>1</c:v>
                </c:pt>
                <c:pt idx="1">
                  <c:v>7</c:v>
                </c:pt>
                <c:pt idx="2">
                  <c:v>1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Series 2</c:v>
                </c:pt>
              </c:strCache>
            </c:strRef>
          </c:tx>
          <c:spPr>
            <a:gradFill rotWithShape="1">
              <a:gsLst>
                <a:gs pos="0">
                  <a:schemeClr val="accent2">
                    <a:satMod val="103000"/>
                    <a:lumMod val="102000"/>
                    <a:tint val="94000"/>
                  </a:schemeClr>
                </a:gs>
                <a:gs pos="50000">
                  <a:schemeClr val="accent2">
                    <a:satMod val="110000"/>
                    <a:lumMod val="100000"/>
                    <a:shade val="100000"/>
                  </a:schemeClr>
                </a:gs>
                <a:gs pos="100000">
                  <a:schemeClr val="accent2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  <a:sp3d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3600" b="0" i="0" u="none" strike="noStrike" kern="1200" cap="none" spc="0" baseline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BAN" panose="02000000000000000000" pitchFamily="2" charset="0"/>
                    <a:ea typeface="+mn-ea"/>
                    <a:cs typeface="NikoshBAN" panose="02000000000000000000" pitchFamily="2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Sheet1!$A$2:$A$4</c:f>
              <c:strCache>
                <c:ptCount val="3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</c:strCache>
            </c:strRef>
          </c:cat>
          <c:val>
            <c:numRef>
              <c:f>Sheet1!$C$2:$C$4</c:f>
              <c:numCache>
                <c:formatCode>General</c:formatCode>
                <c:ptCount val="3"/>
                <c:pt idx="0">
                  <c:v>4</c:v>
                </c:pt>
                <c:pt idx="1">
                  <c:v>8</c:v>
                </c:pt>
                <c:pt idx="2">
                  <c:v>2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39"/>
        <c:gapDepth val="0"/>
        <c:shape val="box"/>
        <c:axId val="236608208"/>
        <c:axId val="236609776"/>
        <c:axId val="0"/>
      </c:bar3DChart>
      <c:catAx>
        <c:axId val="236608208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236609776"/>
        <c:crosses val="autoZero"/>
        <c:auto val="1"/>
        <c:lblAlgn val="ctr"/>
        <c:lblOffset val="100"/>
        <c:noMultiLvlLbl val="0"/>
      </c:catAx>
      <c:valAx>
        <c:axId val="236609776"/>
        <c:scaling>
          <c:orientation val="minMax"/>
        </c:scaling>
        <c:delete val="1"/>
        <c:axPos val="l"/>
        <c:numFmt formatCode="0%" sourceLinked="1"/>
        <c:majorTickMark val="none"/>
        <c:minorTickMark val="none"/>
        <c:tickLblPos val="nextTo"/>
        <c:crossAx val="23660820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 w="34925">
      <a:noFill/>
    </a:ln>
    <a:effectLst/>
  </c:spPr>
  <c:txPr>
    <a:bodyPr/>
    <a:lstStyle/>
    <a:p>
      <a:pPr>
        <a:defRPr sz="3600" b="0" cap="none" spc="0">
          <a:ln w="0"/>
          <a:solidFill>
            <a:schemeClr val="tx1"/>
          </a:solidFill>
          <a:effectLst>
            <a:outerShdw blurRad="38100" dist="19050" dir="2700000" algn="tl" rotWithShape="0">
              <a:schemeClr val="dk1">
                <a:alpha val="40000"/>
              </a:schemeClr>
            </a:outerShdw>
          </a:effectLst>
          <a:latin typeface="NikoshBAN" panose="02000000000000000000" pitchFamily="2" charset="0"/>
          <a:cs typeface="NikoshBAN" panose="02000000000000000000" pitchFamily="2" charset="0"/>
        </a:defRPr>
      </a:pPr>
      <a:endParaRPr lang="en-US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0"/>
          <c:y val="3.1795997566168724E-3"/>
          <c:w val="1"/>
          <c:h val="0.95576891781936535"/>
        </c:manualLayout>
      </c:layout>
      <c:bar3DChart>
        <c:barDir val="col"/>
        <c:grouping val="percent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chemeClr val="tx1">
                <a:lumMod val="65000"/>
                <a:lumOff val="35000"/>
              </a:schemeClr>
            </a:soli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  <a:sp3d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3600" b="0" i="0" u="none" strike="noStrike" kern="1200" cap="none" spc="0" baseline="0">
                    <a:ln w="0"/>
                    <a:solidFill>
                      <a:schemeClr val="bg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BAN" panose="02000000000000000000" pitchFamily="2" charset="0"/>
                    <a:ea typeface="+mn-ea"/>
                    <a:cs typeface="NikoshBAN" panose="02000000000000000000" pitchFamily="2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Sheet1!$A$2:$A$4</c:f>
              <c:strCache>
                <c:ptCount val="3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</c:strCache>
            </c:strRef>
          </c:cat>
          <c:val>
            <c:numRef>
              <c:f>Sheet1!$B$2:$B$4</c:f>
              <c:numCache>
                <c:formatCode>General</c:formatCode>
                <c:ptCount val="3"/>
                <c:pt idx="0">
                  <c:v>1</c:v>
                </c:pt>
                <c:pt idx="1">
                  <c:v>13</c:v>
                </c:pt>
                <c:pt idx="2">
                  <c:v>11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Series 2</c:v>
                </c:pt>
              </c:strCache>
            </c:strRef>
          </c:tx>
          <c:spPr>
            <a:gradFill rotWithShape="1">
              <a:gsLst>
                <a:gs pos="0">
                  <a:schemeClr val="accent2">
                    <a:satMod val="103000"/>
                    <a:lumMod val="102000"/>
                    <a:tint val="94000"/>
                  </a:schemeClr>
                </a:gs>
                <a:gs pos="50000">
                  <a:schemeClr val="accent2">
                    <a:satMod val="110000"/>
                    <a:lumMod val="100000"/>
                    <a:shade val="100000"/>
                  </a:schemeClr>
                </a:gs>
                <a:gs pos="100000">
                  <a:schemeClr val="accent2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  <a:sp3d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3600" b="0" i="0" u="none" strike="noStrike" kern="1200" cap="none" spc="0" baseline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BAN" panose="02000000000000000000" pitchFamily="2" charset="0"/>
                    <a:ea typeface="+mn-ea"/>
                    <a:cs typeface="NikoshBAN" panose="02000000000000000000" pitchFamily="2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Sheet1!$A$2:$A$4</c:f>
              <c:strCache>
                <c:ptCount val="3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</c:strCache>
            </c:strRef>
          </c:cat>
          <c:val>
            <c:numRef>
              <c:f>Sheet1!$C$2:$C$4</c:f>
              <c:numCache>
                <c:formatCode>General</c:formatCode>
                <c:ptCount val="3"/>
                <c:pt idx="0">
                  <c:v>3</c:v>
                </c:pt>
                <c:pt idx="1">
                  <c:v>3</c:v>
                </c:pt>
                <c:pt idx="2">
                  <c:v>9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43"/>
        <c:gapDepth val="0"/>
        <c:shape val="box"/>
        <c:axId val="289353840"/>
        <c:axId val="289354624"/>
        <c:axId val="0"/>
      </c:bar3DChart>
      <c:catAx>
        <c:axId val="289353840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289354624"/>
        <c:crosses val="autoZero"/>
        <c:auto val="1"/>
        <c:lblAlgn val="ctr"/>
        <c:lblOffset val="100"/>
        <c:noMultiLvlLbl val="0"/>
      </c:catAx>
      <c:valAx>
        <c:axId val="289354624"/>
        <c:scaling>
          <c:orientation val="minMax"/>
        </c:scaling>
        <c:delete val="1"/>
        <c:axPos val="l"/>
        <c:numFmt formatCode="0%" sourceLinked="1"/>
        <c:majorTickMark val="none"/>
        <c:minorTickMark val="none"/>
        <c:tickLblPos val="nextTo"/>
        <c:crossAx val="28935384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 w="34925">
      <a:noFill/>
    </a:ln>
    <a:effectLst/>
  </c:spPr>
  <c:txPr>
    <a:bodyPr/>
    <a:lstStyle/>
    <a:p>
      <a:pPr>
        <a:defRPr sz="3600" b="0" cap="none" spc="0">
          <a:ln w="0"/>
          <a:solidFill>
            <a:schemeClr val="tx1"/>
          </a:solidFill>
          <a:effectLst>
            <a:outerShdw blurRad="38100" dist="19050" dir="2700000" algn="tl" rotWithShape="0">
              <a:schemeClr val="dk1">
                <a:alpha val="40000"/>
              </a:schemeClr>
            </a:outerShdw>
          </a:effectLst>
          <a:latin typeface="NikoshBAN" panose="02000000000000000000" pitchFamily="2" charset="0"/>
          <a:cs typeface="NikoshBAN" panose="02000000000000000000" pitchFamily="2" charset="0"/>
        </a:defRPr>
      </a:pPr>
      <a:endParaRPr lang="en-US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0"/>
          <c:y val="3.1795997566168724E-3"/>
          <c:w val="1"/>
          <c:h val="0.95576891781936535"/>
        </c:manualLayout>
      </c:layout>
      <c:bar3DChart>
        <c:barDir val="col"/>
        <c:grouping val="percent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satMod val="103000"/>
                    <a:lumMod val="102000"/>
                    <a:tint val="94000"/>
                  </a:schemeClr>
                </a:gs>
                <a:gs pos="50000">
                  <a:schemeClr val="accent1">
                    <a:satMod val="110000"/>
                    <a:lumMod val="100000"/>
                    <a:shade val="100000"/>
                  </a:schemeClr>
                </a:gs>
                <a:gs pos="100000">
                  <a:schemeClr val="accent1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  <a:sp3d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3600" b="0" i="0" u="none" strike="noStrike" kern="1200" cap="none" spc="0" baseline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BAN" panose="02000000000000000000" pitchFamily="2" charset="0"/>
                    <a:ea typeface="+mn-ea"/>
                    <a:cs typeface="NikoshBAN" panose="02000000000000000000" pitchFamily="2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Sheet1!$A$2:$A$4</c:f>
              <c:strCache>
                <c:ptCount val="3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</c:strCache>
            </c:strRef>
          </c:cat>
          <c:val>
            <c:numRef>
              <c:f>Sheet1!$B$2:$B$4</c:f>
              <c:numCache>
                <c:formatCode>General</c:formatCode>
                <c:ptCount val="3"/>
                <c:pt idx="0">
                  <c:v>2</c:v>
                </c:pt>
                <c:pt idx="1">
                  <c:v>14</c:v>
                </c:pt>
                <c:pt idx="2">
                  <c:v>9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Series 2</c:v>
                </c:pt>
              </c:strCache>
            </c:strRef>
          </c:tx>
          <c:spPr>
            <a:gradFill rotWithShape="1">
              <a:gsLst>
                <a:gs pos="0">
                  <a:schemeClr val="accent2">
                    <a:satMod val="103000"/>
                    <a:lumMod val="102000"/>
                    <a:tint val="94000"/>
                  </a:schemeClr>
                </a:gs>
                <a:gs pos="50000">
                  <a:schemeClr val="accent2">
                    <a:satMod val="110000"/>
                    <a:lumMod val="100000"/>
                    <a:shade val="100000"/>
                  </a:schemeClr>
                </a:gs>
                <a:gs pos="100000">
                  <a:schemeClr val="accent2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  <a:sp3d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3600" b="0" i="0" u="none" strike="noStrike" kern="1200" cap="none" spc="0" baseline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BAN" panose="02000000000000000000" pitchFamily="2" charset="0"/>
                    <a:ea typeface="+mn-ea"/>
                    <a:cs typeface="NikoshBAN" panose="02000000000000000000" pitchFamily="2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Sheet1!$A$2:$A$4</c:f>
              <c:strCache>
                <c:ptCount val="3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</c:strCache>
            </c:strRef>
          </c:cat>
          <c:val>
            <c:numRef>
              <c:f>Sheet1!$C$2:$C$4</c:f>
              <c:numCache>
                <c:formatCode>General</c:formatCode>
                <c:ptCount val="3"/>
                <c:pt idx="0">
                  <c:v>3</c:v>
                </c:pt>
                <c:pt idx="1">
                  <c:v>1</c:v>
                </c:pt>
                <c:pt idx="2">
                  <c:v>21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43"/>
        <c:gapDepth val="0"/>
        <c:shape val="cylinder"/>
        <c:axId val="289352664"/>
        <c:axId val="289354232"/>
        <c:axId val="0"/>
      </c:bar3DChart>
      <c:catAx>
        <c:axId val="289352664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289354232"/>
        <c:crosses val="autoZero"/>
        <c:auto val="1"/>
        <c:lblAlgn val="ctr"/>
        <c:lblOffset val="100"/>
        <c:noMultiLvlLbl val="0"/>
      </c:catAx>
      <c:valAx>
        <c:axId val="289354232"/>
        <c:scaling>
          <c:orientation val="minMax"/>
        </c:scaling>
        <c:delete val="1"/>
        <c:axPos val="l"/>
        <c:numFmt formatCode="0%" sourceLinked="1"/>
        <c:majorTickMark val="none"/>
        <c:minorTickMark val="none"/>
        <c:tickLblPos val="nextTo"/>
        <c:crossAx val="28935266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 w="34925">
      <a:noFill/>
    </a:ln>
    <a:effectLst/>
  </c:spPr>
  <c:txPr>
    <a:bodyPr/>
    <a:lstStyle/>
    <a:p>
      <a:pPr>
        <a:defRPr sz="3600" b="0" cap="none" spc="0">
          <a:ln w="0"/>
          <a:solidFill>
            <a:schemeClr val="tx1"/>
          </a:solidFill>
          <a:effectLst>
            <a:outerShdw blurRad="38100" dist="19050" dir="2700000" algn="tl" rotWithShape="0">
              <a:schemeClr val="dk1">
                <a:alpha val="40000"/>
              </a:schemeClr>
            </a:outerShdw>
          </a:effectLst>
          <a:latin typeface="NikoshBAN" panose="02000000000000000000" pitchFamily="2" charset="0"/>
          <a:cs typeface="NikoshBAN" panose="02000000000000000000" pitchFamily="2" charset="0"/>
        </a:defRPr>
      </a:pPr>
      <a:endParaRPr lang="en-US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percent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  <a:sp3d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2800" b="1" i="0" u="none" strike="noStrike" kern="1200" baseline="0">
                    <a:solidFill>
                      <a:schemeClr val="lt1"/>
                    </a:solidFill>
                    <a:latin typeface="NikoshBAN" panose="02000000000000000000" pitchFamily="2" charset="0"/>
                    <a:ea typeface="+mn-ea"/>
                    <a:cs typeface="NikoshBAN" panose="02000000000000000000" pitchFamily="2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3</c:v>
                </c:pt>
                <c:pt idx="1">
                  <c:v>1</c:v>
                </c:pt>
                <c:pt idx="2">
                  <c:v>2</c:v>
                </c:pt>
                <c:pt idx="3">
                  <c:v>5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Series 2</c:v>
                </c:pt>
              </c:strCache>
            </c:strRef>
          </c:tx>
          <c:spPr>
            <a:gradFill flip="none" rotWithShape="1">
              <a:gsLst>
                <a:gs pos="0">
                  <a:schemeClr val="accent1">
                    <a:lumMod val="67000"/>
                  </a:schemeClr>
                </a:gs>
                <a:gs pos="48000">
                  <a:schemeClr val="accent1">
                    <a:lumMod val="97000"/>
                    <a:lumOff val="3000"/>
                  </a:schemeClr>
                </a:gs>
                <a:gs pos="100000">
                  <a:schemeClr val="accent1">
                    <a:lumMod val="60000"/>
                    <a:lumOff val="40000"/>
                  </a:schemeClr>
                </a:gs>
              </a:gsLst>
              <a:lin ang="16200000" scaled="1"/>
              <a:tileRect/>
            </a:gradFill>
            <a:ln>
              <a:solidFill>
                <a:schemeClr val="accent1"/>
              </a:solidFill>
            </a:ln>
            <a:effectLst/>
            <a:sp3d>
              <a:contourClr>
                <a:schemeClr val="accent1"/>
              </a:contourClr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2800" b="1" i="0" u="none" strike="noStrike" kern="1200" baseline="0">
                    <a:solidFill>
                      <a:schemeClr val="lt1"/>
                    </a:solidFill>
                    <a:latin typeface="NikoshBAN" panose="02000000000000000000" pitchFamily="2" charset="0"/>
                    <a:ea typeface="+mn-ea"/>
                    <a:cs typeface="NikoshBAN" panose="02000000000000000000" pitchFamily="2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  <c:pt idx="0">
                  <c:v>7</c:v>
                </c:pt>
                <c:pt idx="1">
                  <c:v>2</c:v>
                </c:pt>
                <c:pt idx="2">
                  <c:v>3</c:v>
                </c:pt>
                <c:pt idx="3">
                  <c:v>5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Series 3</c:v>
                </c:pt>
              </c:strCache>
            </c:strRef>
          </c:tx>
          <c:spPr>
            <a:solidFill>
              <a:srgbClr val="C00000"/>
            </a:solidFill>
            <a:ln>
              <a:noFill/>
            </a:ln>
            <a:effectLst/>
            <a:sp3d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2800" b="1" i="0" u="none" strike="noStrike" kern="1200" baseline="0">
                    <a:solidFill>
                      <a:schemeClr val="lt1"/>
                    </a:solidFill>
                    <a:latin typeface="NikoshBAN" panose="02000000000000000000" pitchFamily="2" charset="0"/>
                    <a:ea typeface="+mn-ea"/>
                    <a:cs typeface="NikoshBAN" panose="02000000000000000000" pitchFamily="2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Sheet1!$D$2:$D$5</c:f>
              <c:numCache>
                <c:formatCode>General</c:formatCode>
                <c:ptCount val="4"/>
                <c:pt idx="0">
                  <c:v>2</c:v>
                </c:pt>
                <c:pt idx="1">
                  <c:v>3</c:v>
                </c:pt>
                <c:pt idx="2">
                  <c:v>3</c:v>
                </c:pt>
                <c:pt idx="3">
                  <c:v>2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49"/>
        <c:gapDepth val="42"/>
        <c:shape val="box"/>
        <c:axId val="289349136"/>
        <c:axId val="289349920"/>
        <c:axId val="0"/>
      </c:bar3DChart>
      <c:catAx>
        <c:axId val="289349136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289349920"/>
        <c:crosses val="autoZero"/>
        <c:auto val="1"/>
        <c:lblAlgn val="ctr"/>
        <c:lblOffset val="100"/>
        <c:noMultiLvlLbl val="0"/>
      </c:catAx>
      <c:valAx>
        <c:axId val="289349920"/>
        <c:scaling>
          <c:orientation val="minMax"/>
        </c:scaling>
        <c:delete val="1"/>
        <c:axPos val="l"/>
        <c:numFmt formatCode="0%" sourceLinked="1"/>
        <c:majorTickMark val="none"/>
        <c:minorTickMark val="none"/>
        <c:tickLblPos val="nextTo"/>
        <c:crossAx val="28934913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2800">
          <a:latin typeface="NikoshBAN" panose="02000000000000000000" pitchFamily="2" charset="0"/>
          <a:cs typeface="NikoshBAN" panose="02000000000000000000" pitchFamily="2" charset="0"/>
        </a:defRPr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3">
  <a:schemeClr val="accent6"/>
  <a:schemeClr val="accent5"/>
  <a:schemeClr val="accent4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9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cs:styleClr val="auto"/>
    </cs:fontRef>
    <cs:defRPr sz="1330" b="1" i="0" u="none" strike="noStrike" kern="1200" spc="0" baseline="0"/>
  </cs:dataLabel>
  <cs:dataLabelCallout>
    <cs:lnRef idx="0">
      <cs:styleClr val="auto"/>
    </cs:lnRef>
    <cs:fillRef idx="0"/>
    <cs:effectRef idx="0"/>
    <cs:fontRef idx="minor">
      <cs:styleClr val="auto"/>
    </cs:fontRef>
    <cs:spPr>
      <a:solidFill>
        <a:schemeClr val="lt1"/>
      </a:solidFill>
      <a:ln>
        <a:solidFill>
          <a:schemeClr val="phClr"/>
        </a:solidFill>
      </a:ln>
    </cs:spPr>
    <cs:defRPr sz="133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635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88900" sx="102000" sy="102000" algn="ctr" rotWithShape="0">
          <a:prstClr val="black">
            <a:alpha val="10000"/>
          </a:prstClr>
        </a:outerShdw>
      </a:effectLst>
      <a:scene3d>
        <a:camera prst="orthographicFront"/>
        <a:lightRig rig="threePt" dir="t"/>
      </a:scene3d>
      <a:sp3d>
        <a:bevelT w="127000" h="127000"/>
        <a:bevelB w="127000" h="127000"/>
      </a:sp3d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cap="all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59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cs:styleClr val="auto"/>
    </cs:fontRef>
    <cs:defRPr sz="1330" b="1" i="0" u="none" strike="noStrike" kern="1200" spc="0" baseline="0"/>
  </cs:dataLabel>
  <cs:dataLabelCallout>
    <cs:lnRef idx="0">
      <cs:styleClr val="auto"/>
    </cs:lnRef>
    <cs:fillRef idx="0"/>
    <cs:effectRef idx="0"/>
    <cs:fontRef idx="minor">
      <cs:styleClr val="auto"/>
    </cs:fontRef>
    <cs:spPr>
      <a:solidFill>
        <a:schemeClr val="lt1"/>
      </a:solidFill>
      <a:ln>
        <a:solidFill>
          <a:schemeClr val="phClr"/>
        </a:solidFill>
      </a:ln>
    </cs:spPr>
    <cs:defRPr sz="133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635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88900" sx="102000" sy="102000" algn="ctr" rotWithShape="0">
          <a:prstClr val="black">
            <a:alpha val="10000"/>
          </a:prstClr>
        </a:outerShdw>
      </a:effectLst>
      <a:scene3d>
        <a:camera prst="orthographicFront"/>
        <a:lightRig rig="threePt" dir="t"/>
      </a:scene3d>
      <a:sp3d>
        <a:bevelT w="127000" h="127000"/>
        <a:bevelB w="127000" h="127000"/>
      </a:sp3d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cap="all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59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cs:styleClr val="auto"/>
    </cs:fontRef>
    <cs:defRPr sz="1330" b="1" i="0" u="none" strike="noStrike" kern="1200" spc="0" baseline="0"/>
  </cs:dataLabel>
  <cs:dataLabelCallout>
    <cs:lnRef idx="0">
      <cs:styleClr val="auto"/>
    </cs:lnRef>
    <cs:fillRef idx="0"/>
    <cs:effectRef idx="0"/>
    <cs:fontRef idx="minor">
      <cs:styleClr val="auto"/>
    </cs:fontRef>
    <cs:spPr>
      <a:solidFill>
        <a:schemeClr val="lt1"/>
      </a:solidFill>
      <a:ln>
        <a:solidFill>
          <a:schemeClr val="phClr"/>
        </a:solidFill>
      </a:ln>
    </cs:spPr>
    <cs:defRPr sz="133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635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88900" sx="102000" sy="102000" algn="ctr" rotWithShape="0">
          <a:prstClr val="black">
            <a:alpha val="10000"/>
          </a:prstClr>
        </a:outerShdw>
      </a:effectLst>
      <a:scene3d>
        <a:camera prst="orthographicFront"/>
        <a:lightRig rig="threePt" dir="t"/>
      </a:scene3d>
      <a:sp3d>
        <a:bevelT w="127000" h="127000"/>
        <a:bevelB w="127000" h="127000"/>
      </a:sp3d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cap="all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34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lt1"/>
    </cs:fontRef>
  </cs:wall>
</cs:chartStyle>
</file>

<file path=ppt/charts/style5.xml><?xml version="1.0" encoding="utf-8"?>
<cs:chartStyle xmlns:cs="http://schemas.microsoft.com/office/drawing/2012/chartStyle" xmlns:a="http://schemas.openxmlformats.org/drawingml/2006/main" id="34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lt1"/>
    </cs:fontRef>
  </cs:wall>
</cs:chartStyle>
</file>

<file path=ppt/charts/style6.xml><?xml version="1.0" encoding="utf-8"?>
<cs:chartStyle xmlns:cs="http://schemas.microsoft.com/office/drawing/2012/chartStyle" xmlns:a="http://schemas.openxmlformats.org/drawingml/2006/main" id="34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lt1"/>
    </cs:fontRef>
  </cs:wall>
</cs:chartStyle>
</file>

<file path=ppt/charts/style7.xml><?xml version="1.0" encoding="utf-8"?>
<cs:chartStyle xmlns:cs="http://schemas.microsoft.com/office/drawing/2012/chartStyle" xmlns:a="http://schemas.openxmlformats.org/drawingml/2006/main" id="31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64" kern="1200" cap="all" spc="120" normalizeH="0" baseline="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/>
    </cs:fontRef>
    <cs:defRPr sz="1064" b="1" i="0" u="none" strike="noStrike" kern="1200" baseline="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22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phClr"/>
        </a:solidFill>
        <a:round/>
      </a:ln>
    </cs:spPr>
  </cs:dataPointMarker>
  <cs:dataPointMarkerLayout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15000"/>
            <a:lumOff val="8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cap="all" spc="12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064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BF7B29D-00E4-4A7D-80C4-698DEA98E514}" type="datetimeFigureOut">
              <a:rPr lang="en-US" smtClean="0"/>
              <a:t>8/7/2016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2489AE3-BDF1-4220-805C-8DB1200970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76842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ছবিতে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কি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দেখতে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পাচ্ছ</a:t>
            </a:r>
            <a:r>
              <a:rPr lang="en-US" baseline="0" dirty="0" smtClean="0"/>
              <a:t>? </a:t>
            </a:r>
            <a:r>
              <a:rPr lang="bn-BD" baseline="0" dirty="0" smtClean="0"/>
              <a:t> ২ এর দুইটি  </a:t>
            </a:r>
            <a:r>
              <a:rPr lang="bn-BD" dirty="0" smtClean="0"/>
              <a:t>গুণিতক</a:t>
            </a:r>
            <a:r>
              <a:rPr lang="bn-BD" baseline="0" dirty="0" smtClean="0"/>
              <a:t>  বল । ২, ৪  । ৬ এর দুইটি  গুণনীয়ক বল ।  ২ , ৩ ।  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489AE3-BDF1-4220-805C-8DB12009701E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248720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baseline="0" dirty="0" smtClean="0"/>
              <a:t>খালি বালতির ওজন ৩ কেজি । বালতির পানির ওজন ১৭ কেজি ।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489AE3-BDF1-4220-805C-8DB12009701E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066199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marR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 xmlns:m="http://schemas.openxmlformats.org/officeDocument/2006/math">
                    <m:f>
                      <m:fPr>
                        <m:ctrlPr>
                          <a:rPr lang="en-US" sz="1200" i="1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fPr>
                      <m:num>
                        <m:r>
                          <a:rPr lang="bn-BD" sz="1200" b="0" i="1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৭</m:t>
                        </m:r>
                      </m:num>
                      <m:den>
                        <m:r>
                          <a:rPr lang="bn-BD" sz="1200" b="0" i="1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১২</m:t>
                        </m:r>
                      </m:den>
                    </m:f>
                  </m:oMath>
                </a14:m>
                <a:r>
                  <a:rPr lang="bn-BD" baseline="0" dirty="0" smtClean="0"/>
                  <a:t> ।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1200" i="1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fPr>
                      <m:num>
                        <m:r>
                          <a:rPr lang="bn-BD" sz="1200" b="0" i="1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৩</m:t>
                        </m:r>
                      </m:num>
                      <m:den>
                        <m:r>
                          <a:rPr lang="bn-BD" sz="1200" b="0" i="1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২</m:t>
                        </m:r>
                      </m:den>
                    </m:f>
                    <m:r>
                      <a:rPr lang="bn-BD" sz="1200" b="0" i="0" smtClean="0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  </m:t>
                    </m:r>
                  </m:oMath>
                </a14:m>
                <a:r>
                  <a:rPr lang="bn-BD" baseline="0" dirty="0" smtClean="0"/>
                  <a:t>,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1200" i="1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fPr>
                      <m:num>
                        <m:r>
                          <a:rPr lang="bn-BD" sz="1200" b="0" i="1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৩</m:t>
                        </m:r>
                      </m:num>
                      <m:den>
                        <m:r>
                          <a:rPr lang="bn-BD" sz="1200" b="0" i="1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৪</m:t>
                        </m:r>
                      </m:den>
                    </m:f>
                    <m:r>
                      <a:rPr lang="bn-BD" sz="1200" b="0" i="0" smtClean="0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 </m:t>
                    </m:r>
                    <m:r>
                      <a:rPr lang="bn-BD" sz="1200" b="0" i="0" smtClean="0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।</m:t>
                    </m:r>
                  </m:oMath>
                </a14:m>
                <a:r>
                  <a:rPr lang="bn-BD" baseline="0" dirty="0" smtClean="0"/>
                  <a:t> গ.সা.গু.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1200" i="1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fPr>
                      <m:num>
                        <m:r>
                          <a:rPr lang="bn-BD" sz="1200" b="0" i="1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১</m:t>
                        </m:r>
                      </m:num>
                      <m:den>
                        <m:r>
                          <a:rPr lang="bn-BD" sz="1200" b="0" i="1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১২</m:t>
                        </m:r>
                      </m:den>
                    </m:f>
                  </m:oMath>
                </a14:m>
                <a:r>
                  <a:rPr lang="bn-BD" baseline="0" dirty="0" smtClean="0"/>
                  <a:t>, ল.সাগু.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1200" i="1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fPr>
                      <m:num>
                        <m:r>
                          <a:rPr lang="bn-BD" sz="1200" b="0" i="1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৩৫</m:t>
                        </m:r>
                      </m:num>
                      <m:den>
                        <m:r>
                          <a:rPr lang="bn-BD" sz="1200" b="0" i="1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৩</m:t>
                        </m:r>
                      </m:den>
                    </m:f>
                  </m:oMath>
                </a14:m>
                <a:r>
                  <a:rPr lang="bn-BD" baseline="0" dirty="0" smtClean="0"/>
                  <a:t> । {(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1200" i="1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fPr>
                      <m:num>
                        <m:r>
                          <a:rPr lang="bn-BD" sz="1200" b="0" i="1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৩</m:t>
                        </m:r>
                      </m:num>
                      <m:den>
                        <m:r>
                          <a:rPr lang="bn-BD" sz="1200" b="0" i="1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৬</m:t>
                        </m:r>
                      </m:den>
                    </m:f>
                  </m:oMath>
                </a14:m>
                <a:r>
                  <a:rPr lang="bn-BD" baseline="0" dirty="0" smtClean="0"/>
                  <a:t> -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1200" i="1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fPr>
                      <m:num>
                        <m:r>
                          <a:rPr lang="bn-BD" sz="1200" b="0" i="1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২</m:t>
                        </m:r>
                      </m:num>
                      <m:den>
                        <m:r>
                          <a:rPr lang="bn-BD" sz="1200" b="0" i="1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১২</m:t>
                        </m:r>
                      </m:den>
                    </m:f>
                  </m:oMath>
                </a14:m>
                <a:r>
                  <a:rPr lang="bn-BD" baseline="0" dirty="0" smtClean="0"/>
                  <a:t>)+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1200" i="1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fPr>
                      <m:num>
                        <m:r>
                          <a:rPr lang="bn-BD" sz="1200" b="0" i="1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২</m:t>
                        </m:r>
                      </m:num>
                      <m:den>
                        <m:r>
                          <a:rPr lang="bn-BD" sz="1200" b="0" i="1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১২</m:t>
                        </m:r>
                        <m:r>
                          <a:rPr lang="bn-BD" sz="1200" b="0" i="1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 </m:t>
                        </m:r>
                      </m:den>
                    </m:f>
                  </m:oMath>
                </a14:m>
                <a:r>
                  <a:rPr lang="bn-BD" baseline="0" dirty="0" smtClean="0"/>
                  <a:t>} -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1200" i="1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fPr>
                      <m:num>
                        <m:r>
                          <a:rPr lang="bn-BD" sz="1200" b="0" i="1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৩</m:t>
                        </m:r>
                      </m:num>
                      <m:den>
                        <m:r>
                          <a:rPr lang="bn-BD" sz="1200" b="0" i="1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৬</m:t>
                        </m:r>
                      </m:den>
                    </m:f>
                  </m:oMath>
                </a14:m>
                <a:r>
                  <a:rPr lang="bn-BD" baseline="0" dirty="0" smtClean="0"/>
                  <a:t> ।</a:t>
                </a:r>
                <a:endParaRPr lang="en-US" dirty="0"/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marR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bn-BD" sz="1200" b="0" i="0" smtClean="0">
                    <a:latin typeface="Cambria Math" panose="02040503050406030204" pitchFamily="18" charset="0"/>
                    <a:cs typeface="NikoshBAN" panose="02000000000000000000" pitchFamily="2" charset="0"/>
                  </a:rPr>
                  <a:t>৭</a:t>
                </a:r>
                <a:r>
                  <a:rPr lang="en-US" sz="1200" b="0" i="0" smtClean="0">
                    <a:latin typeface="Cambria Math" panose="02040503050406030204" pitchFamily="18" charset="0"/>
                    <a:cs typeface="NikoshBAN" panose="02000000000000000000" pitchFamily="2" charset="0"/>
                  </a:rPr>
                  <a:t>/</a:t>
                </a:r>
                <a:r>
                  <a:rPr lang="bn-BD" sz="1200" b="0" i="0" smtClean="0">
                    <a:latin typeface="Cambria Math" panose="02040503050406030204" pitchFamily="18" charset="0"/>
                    <a:cs typeface="NikoshBAN" panose="02000000000000000000" pitchFamily="2" charset="0"/>
                  </a:rPr>
                  <a:t>১২</a:t>
                </a:r>
                <a:r>
                  <a:rPr lang="bn-BD" baseline="0" dirty="0" smtClean="0"/>
                  <a:t> । </a:t>
                </a:r>
                <a:r>
                  <a:rPr lang="bn-BD" sz="1200" b="0" i="0" smtClean="0">
                    <a:latin typeface="Cambria Math" panose="02040503050406030204" pitchFamily="18" charset="0"/>
                    <a:cs typeface="NikoshBAN" panose="02000000000000000000" pitchFamily="2" charset="0"/>
                  </a:rPr>
                  <a:t>৩</a:t>
                </a:r>
                <a:r>
                  <a:rPr lang="en-US" sz="1200" b="0" i="0" smtClean="0">
                    <a:latin typeface="Cambria Math" panose="02040503050406030204" pitchFamily="18" charset="0"/>
                    <a:cs typeface="NikoshBAN" panose="02000000000000000000" pitchFamily="2" charset="0"/>
                  </a:rPr>
                  <a:t>/</a:t>
                </a:r>
                <a:r>
                  <a:rPr lang="bn-BD" sz="1200" b="0" i="0" smtClean="0">
                    <a:latin typeface="Cambria Math" panose="02040503050406030204" pitchFamily="18" charset="0"/>
                    <a:cs typeface="NikoshBAN" panose="02000000000000000000" pitchFamily="2" charset="0"/>
                  </a:rPr>
                  <a:t>২   </a:t>
                </a:r>
                <a:r>
                  <a:rPr lang="bn-BD" baseline="0" dirty="0" smtClean="0"/>
                  <a:t>, </a:t>
                </a:r>
                <a:r>
                  <a:rPr lang="bn-BD" sz="1200" b="0" i="0" smtClean="0">
                    <a:latin typeface="Cambria Math" panose="02040503050406030204" pitchFamily="18" charset="0"/>
                    <a:cs typeface="NikoshBAN" panose="02000000000000000000" pitchFamily="2" charset="0"/>
                  </a:rPr>
                  <a:t>৩</a:t>
                </a:r>
                <a:r>
                  <a:rPr lang="en-US" sz="1200" b="0" i="0" smtClean="0">
                    <a:latin typeface="Cambria Math" panose="02040503050406030204" pitchFamily="18" charset="0"/>
                    <a:cs typeface="NikoshBAN" panose="02000000000000000000" pitchFamily="2" charset="0"/>
                  </a:rPr>
                  <a:t>/</a:t>
                </a:r>
                <a:r>
                  <a:rPr lang="bn-BD" sz="1200" b="0" i="0" smtClean="0">
                    <a:latin typeface="Cambria Math" panose="02040503050406030204" pitchFamily="18" charset="0"/>
                    <a:cs typeface="NikoshBAN" panose="02000000000000000000" pitchFamily="2" charset="0"/>
                  </a:rPr>
                  <a:t>৪  ।</a:t>
                </a:r>
                <a:r>
                  <a:rPr lang="bn-BD" baseline="0" dirty="0" smtClean="0"/>
                  <a:t> গ.সা.গু. </a:t>
                </a:r>
                <a:r>
                  <a:rPr lang="bn-BD" sz="1200" b="0" i="0" smtClean="0">
                    <a:latin typeface="Cambria Math" panose="02040503050406030204" pitchFamily="18" charset="0"/>
                    <a:cs typeface="NikoshBAN" panose="02000000000000000000" pitchFamily="2" charset="0"/>
                  </a:rPr>
                  <a:t>১</a:t>
                </a:r>
                <a:r>
                  <a:rPr lang="en-US" sz="1200" b="0" i="0" smtClean="0">
                    <a:latin typeface="Cambria Math" panose="02040503050406030204" pitchFamily="18" charset="0"/>
                    <a:cs typeface="NikoshBAN" panose="02000000000000000000" pitchFamily="2" charset="0"/>
                  </a:rPr>
                  <a:t>/</a:t>
                </a:r>
                <a:r>
                  <a:rPr lang="bn-BD" sz="1200" b="0" i="0" smtClean="0">
                    <a:latin typeface="Cambria Math" panose="02040503050406030204" pitchFamily="18" charset="0"/>
                    <a:cs typeface="NikoshBAN" panose="02000000000000000000" pitchFamily="2" charset="0"/>
                  </a:rPr>
                  <a:t>১২</a:t>
                </a:r>
                <a:r>
                  <a:rPr lang="bn-BD" baseline="0" dirty="0" smtClean="0"/>
                  <a:t>, ল.সাগু. </a:t>
                </a:r>
                <a:r>
                  <a:rPr lang="bn-BD" sz="1200" b="0" i="0" smtClean="0">
                    <a:latin typeface="Cambria Math" panose="02040503050406030204" pitchFamily="18" charset="0"/>
                    <a:cs typeface="NikoshBAN" panose="02000000000000000000" pitchFamily="2" charset="0"/>
                  </a:rPr>
                  <a:t>৩৫</a:t>
                </a:r>
                <a:r>
                  <a:rPr lang="en-US" sz="1200" b="0" i="0" smtClean="0">
                    <a:latin typeface="Cambria Math" panose="02040503050406030204" pitchFamily="18" charset="0"/>
                    <a:cs typeface="NikoshBAN" panose="02000000000000000000" pitchFamily="2" charset="0"/>
                  </a:rPr>
                  <a:t>/</a:t>
                </a:r>
                <a:r>
                  <a:rPr lang="bn-BD" sz="1200" b="0" i="0" smtClean="0">
                    <a:latin typeface="Cambria Math" panose="02040503050406030204" pitchFamily="18" charset="0"/>
                    <a:cs typeface="NikoshBAN" panose="02000000000000000000" pitchFamily="2" charset="0"/>
                  </a:rPr>
                  <a:t>৩</a:t>
                </a:r>
                <a:r>
                  <a:rPr lang="bn-BD" baseline="0" dirty="0" smtClean="0"/>
                  <a:t> । {(</a:t>
                </a:r>
                <a:r>
                  <a:rPr lang="bn-BD" sz="1200" b="0" i="0" smtClean="0">
                    <a:latin typeface="Cambria Math" panose="02040503050406030204" pitchFamily="18" charset="0"/>
                    <a:cs typeface="NikoshBAN" panose="02000000000000000000" pitchFamily="2" charset="0"/>
                  </a:rPr>
                  <a:t>৩</a:t>
                </a:r>
                <a:r>
                  <a:rPr lang="en-US" sz="1200" b="0" i="0" smtClean="0">
                    <a:latin typeface="Cambria Math" panose="02040503050406030204" pitchFamily="18" charset="0"/>
                    <a:cs typeface="NikoshBAN" panose="02000000000000000000" pitchFamily="2" charset="0"/>
                  </a:rPr>
                  <a:t>/</a:t>
                </a:r>
                <a:r>
                  <a:rPr lang="bn-BD" sz="1200" b="0" i="0" smtClean="0">
                    <a:latin typeface="Cambria Math" panose="02040503050406030204" pitchFamily="18" charset="0"/>
                    <a:cs typeface="NikoshBAN" panose="02000000000000000000" pitchFamily="2" charset="0"/>
                  </a:rPr>
                  <a:t>৬</a:t>
                </a:r>
                <a:r>
                  <a:rPr lang="bn-BD" baseline="0" dirty="0" smtClean="0"/>
                  <a:t> - </a:t>
                </a:r>
                <a:r>
                  <a:rPr lang="bn-BD" sz="1200" b="0" i="0" smtClean="0">
                    <a:latin typeface="Cambria Math" panose="02040503050406030204" pitchFamily="18" charset="0"/>
                    <a:cs typeface="NikoshBAN" panose="02000000000000000000" pitchFamily="2" charset="0"/>
                  </a:rPr>
                  <a:t>২</a:t>
                </a:r>
                <a:r>
                  <a:rPr lang="en-US" sz="1200" b="0" i="0" smtClean="0">
                    <a:latin typeface="Cambria Math" panose="02040503050406030204" pitchFamily="18" charset="0"/>
                    <a:cs typeface="NikoshBAN" panose="02000000000000000000" pitchFamily="2" charset="0"/>
                  </a:rPr>
                  <a:t>/</a:t>
                </a:r>
                <a:r>
                  <a:rPr lang="bn-BD" sz="1200" b="0" i="0" smtClean="0">
                    <a:latin typeface="Cambria Math" panose="02040503050406030204" pitchFamily="18" charset="0"/>
                    <a:cs typeface="NikoshBAN" panose="02000000000000000000" pitchFamily="2" charset="0"/>
                  </a:rPr>
                  <a:t>১২</a:t>
                </a:r>
                <a:r>
                  <a:rPr lang="bn-BD" baseline="0" dirty="0" smtClean="0"/>
                  <a:t>)+ </a:t>
                </a:r>
                <a:r>
                  <a:rPr lang="bn-BD" sz="1200" b="0" i="0" smtClean="0">
                    <a:latin typeface="Cambria Math" panose="02040503050406030204" pitchFamily="18" charset="0"/>
                    <a:cs typeface="NikoshBAN" panose="02000000000000000000" pitchFamily="2" charset="0"/>
                  </a:rPr>
                  <a:t>২</a:t>
                </a:r>
                <a:r>
                  <a:rPr lang="en-US" sz="1200" b="0" i="0" smtClean="0">
                    <a:latin typeface="Cambria Math" panose="02040503050406030204" pitchFamily="18" charset="0"/>
                    <a:cs typeface="NikoshBAN" panose="02000000000000000000" pitchFamily="2" charset="0"/>
                  </a:rPr>
                  <a:t>/(</a:t>
                </a:r>
                <a:r>
                  <a:rPr lang="bn-BD" sz="1200" b="0" i="0" smtClean="0">
                    <a:latin typeface="Cambria Math" panose="02040503050406030204" pitchFamily="18" charset="0"/>
                    <a:cs typeface="NikoshBAN" panose="02000000000000000000" pitchFamily="2" charset="0"/>
                  </a:rPr>
                  <a:t>১২ </a:t>
                </a:r>
                <a:r>
                  <a:rPr lang="en-US" sz="1200" b="0" i="0" smtClean="0">
                    <a:latin typeface="Cambria Math" panose="02040503050406030204" pitchFamily="18" charset="0"/>
                    <a:cs typeface="NikoshBAN" panose="02000000000000000000" pitchFamily="2" charset="0"/>
                  </a:rPr>
                  <a:t>)</a:t>
                </a:r>
                <a:r>
                  <a:rPr lang="bn-BD" baseline="0" dirty="0" smtClean="0"/>
                  <a:t>} - </a:t>
                </a:r>
                <a:r>
                  <a:rPr lang="bn-BD" sz="1200" b="0" i="0" smtClean="0">
                    <a:latin typeface="Cambria Math" panose="02040503050406030204" pitchFamily="18" charset="0"/>
                    <a:cs typeface="NikoshBAN" panose="02000000000000000000" pitchFamily="2" charset="0"/>
                  </a:rPr>
                  <a:t>৩</a:t>
                </a:r>
                <a:r>
                  <a:rPr lang="en-US" sz="1200" b="0" i="0" smtClean="0">
                    <a:latin typeface="Cambria Math" panose="02040503050406030204" pitchFamily="18" charset="0"/>
                    <a:cs typeface="NikoshBAN" panose="02000000000000000000" pitchFamily="2" charset="0"/>
                  </a:rPr>
                  <a:t>/</a:t>
                </a:r>
                <a:r>
                  <a:rPr lang="bn-BD" sz="1200" b="0" i="0" smtClean="0">
                    <a:latin typeface="Cambria Math" panose="02040503050406030204" pitchFamily="18" charset="0"/>
                    <a:cs typeface="NikoshBAN" panose="02000000000000000000" pitchFamily="2" charset="0"/>
                  </a:rPr>
                  <a:t>৬</a:t>
                </a:r>
                <a:r>
                  <a:rPr lang="bn-BD" baseline="0" dirty="0" smtClean="0"/>
                  <a:t> ।</a:t>
                </a:r>
                <a:endParaRPr lang="en-US" dirty="0"/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489AE3-BDF1-4220-805C-8DB12009701E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629449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n-BD" dirty="0" smtClean="0"/>
              <a:t>বাড়ির কাজটি খাতায় লিখে নিতে বলবো । 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489AE3-BDF1-4220-805C-8DB12009701E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16040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dirty="0" smtClean="0"/>
              <a:t>কন্টেন্টি তৈরিতে</a:t>
            </a:r>
            <a:r>
              <a:rPr lang="bn-BD" baseline="0" dirty="0" smtClean="0"/>
              <a:t> আদর্শমান  ( কারিকুলাম ডকুমেন্ট,পাঠ্যপুস্তক ,ট্রেনিং-এ লব্দ জ্ঞান ও দক্ষতা ) বজায় রাখার আপ্রাণ প্রচেষ্টা ছিল । তবুও আপনি মনে করলে প্রয়োজনে আরো পরিবর্তন পরিমার্জন বা সংশধন করতে পাতরেন 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489AE3-BDF1-4220-805C-8DB12009701E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062532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n-BD" dirty="0" smtClean="0"/>
              <a:t>চিত্রে ১২ও</a:t>
            </a:r>
            <a:r>
              <a:rPr lang="bn-BD" baseline="0" dirty="0" smtClean="0"/>
              <a:t> ৩০ এর কি দেখানো হয়েছে ? উত্তর আসার পর পাঠশিরোনাম ঘোষণা করবো ।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489AE3-BDF1-4220-805C-8DB12009701E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22175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n-BD" dirty="0" smtClean="0"/>
              <a:t>মুখে উচ্চারণ করে বোর্ডে শিরোনামটি লিখবো ।  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489AE3-BDF1-4220-805C-8DB12009701E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471275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dirty="0" smtClean="0"/>
              <a:t>১ম ভগ্নাশটিকে</a:t>
            </a:r>
            <a:r>
              <a:rPr lang="bn-BD" baseline="0" dirty="0" smtClean="0"/>
              <a:t> ২য় ভগ্নাংশ দ্বারা ভাগ কর ?</a:t>
            </a:r>
            <a:r>
              <a:rPr lang="en-GB" baseline="0" dirty="0" smtClean="0"/>
              <a:t>(</a:t>
            </a:r>
            <a:r>
              <a:rPr lang="bn-BD" baseline="0" dirty="0" smtClean="0"/>
              <a:t>৬) । ভাগফল কি পূর্ণসংখ্যা ? (পূর্ণসংখ্যা)। তাহলে, </a:t>
            </a:r>
            <a:r>
              <a:rPr lang="bn-BD" dirty="0" smtClean="0"/>
              <a:t>১ম ভগ্নাশটিকে</a:t>
            </a:r>
            <a:r>
              <a:rPr lang="bn-BD" baseline="0" dirty="0" smtClean="0"/>
              <a:t> ২য় ভগ্নাংশের কি বলা হয়  ?(গুণিতক) ২য় </a:t>
            </a:r>
            <a:r>
              <a:rPr lang="bn-BD" dirty="0" smtClean="0"/>
              <a:t>ভগ্নাশটিকে</a:t>
            </a:r>
            <a:r>
              <a:rPr lang="bn-BD" baseline="0" dirty="0" smtClean="0"/>
              <a:t> </a:t>
            </a:r>
            <a:r>
              <a:rPr lang="bn-BD" dirty="0" smtClean="0"/>
              <a:t>১ম </a:t>
            </a:r>
            <a:r>
              <a:rPr lang="bn-BD" baseline="0" dirty="0" smtClean="0"/>
              <a:t>ভগ্নাংশের কি বলা হয়  ?(গুণনীয়ক)।   </a:t>
            </a:r>
            <a:endParaRPr lang="en-GB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489AE3-BDF1-4220-805C-8DB12009701E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031182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marR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bn-BD" sz="1200" dirty="0" smtClean="0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ভগ্নাংশগুলোর একটি সাধারণ গুণনীয়ক  নির্ণয়ের</a:t>
                </a:r>
                <a:r>
                  <a:rPr lang="bn-BD" sz="1200" baseline="0" dirty="0" smtClean="0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 সূত্রটি মনোযোগ সহকারে পড় । ৪ এর </a:t>
                </a:r>
                <a:r>
                  <a:rPr lang="bn-BD" sz="12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গুণনীয়ক গুলি</a:t>
                </a:r>
                <a:r>
                  <a:rPr lang="bn-BD" sz="1200" baseline="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লিখ </a:t>
                </a:r>
                <a:r>
                  <a:rPr lang="bn-BD" sz="12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?( ২,ও৪) । </a:t>
                </a:r>
                <a:r>
                  <a:rPr lang="bn-BD" sz="1200" baseline="0" dirty="0" smtClean="0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৮ এর </a:t>
                </a:r>
                <a:r>
                  <a:rPr lang="bn-BD" sz="12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গুণনীয়ক গুলি</a:t>
                </a:r>
                <a:r>
                  <a:rPr lang="bn-BD" sz="1200" baseline="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লিখ  </a:t>
                </a:r>
                <a:r>
                  <a:rPr lang="bn-BD" sz="12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? (২,৪,ও৮) । </a:t>
                </a:r>
                <a:r>
                  <a:rPr lang="bn-BD" sz="1200" baseline="0" dirty="0" smtClean="0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২ এর </a:t>
                </a:r>
                <a:r>
                  <a:rPr lang="bn-BD" sz="12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গুণনীয়ক গুলি</a:t>
                </a:r>
                <a:r>
                  <a:rPr lang="bn-BD" sz="1200" baseline="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লিখ ?(২)। গুণনীয়কগুলোর </a:t>
                </a:r>
                <a:r>
                  <a:rPr lang="bn-BD" sz="1200" dirty="0" smtClean="0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সাধারণ গুণনীয়ক কি কি ? </a:t>
                </a:r>
                <a:r>
                  <a:rPr lang="bn-BD" sz="1200" baseline="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 (২) । ৫এর ৫টি গুণিতক লিখ ? (৫,১৫,১৫,২০,২৫) ।১৫ এর ৫টি গুণিতক লিখ ? (১৫,৩০,৪৫,৬০,৭৫) । ৩এর ৫টি গুণিতক লিখ ? (৩,৬,৯,১২,১৫ ) ।  গুণিতক গুলোর মধ্য থেকে সাধারণ গুনিতক গুলো লিখ ? (১৫) । প্রদত্ত ভগ্নাংশগুলোর </a:t>
                </a:r>
                <a:r>
                  <a:rPr lang="bn-BD" sz="1200" dirty="0" smtClean="0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একটি সাধারণ গুণনীয়ক</a:t>
                </a:r>
                <a:r>
                  <a:rPr lang="bn-BD" sz="1200" baseline="0" dirty="0" smtClean="0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 লিখ? (</a:t>
                </a:r>
                <a14:m>
                  <m:oMath xmlns:m="http://schemas.openxmlformats.org/officeDocument/2006/math">
                    <m:box>
                      <m:boxPr>
                        <m:ctrlPr>
                          <a:rPr lang="bn-BD" sz="1200" i="1" baseline="0" smtClean="0">
                            <a:ln w="0"/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boxPr>
                      <m:e>
                        <m:argPr>
                          <m:argSz m:val="-1"/>
                        </m:argPr>
                        <m:f>
                          <m:fPr>
                            <m:ctrlPr>
                              <a:rPr lang="bn-BD" sz="1200" i="1" baseline="0" smtClean="0">
                                <a:ln w="0"/>
                                <a:effectLst>
                                  <a:outerShdw blurRad="38100" dist="19050" dir="2700000" algn="tl" rotWithShape="0">
                                    <a:schemeClr val="dk1">
                                      <a:alpha val="40000"/>
                                    </a:schemeClr>
                                  </a:outerShdw>
                                </a:effectLst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</m:ctrlPr>
                          </m:fPr>
                          <m:num>
                            <m:r>
                              <a:rPr lang="bn-BD" sz="1200" b="0" i="1" baseline="0" smtClean="0">
                                <a:ln w="0"/>
                                <a:effectLst>
                                  <a:outerShdw blurRad="38100" dist="19050" dir="2700000" algn="tl" rotWithShape="0">
                                    <a:schemeClr val="dk1">
                                      <a:alpha val="40000"/>
                                    </a:schemeClr>
                                  </a:outerShdw>
                                </a:effectLst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  <m:t>২</m:t>
                            </m:r>
                          </m:num>
                          <m:den>
                            <m:r>
                              <a:rPr lang="bn-BD" sz="1200" b="0" i="1" baseline="0" smtClean="0">
                                <a:ln w="0"/>
                                <a:effectLst>
                                  <a:outerShdw blurRad="38100" dist="19050" dir="2700000" algn="tl" rotWithShape="0">
                                    <a:schemeClr val="dk1">
                                      <a:alpha val="40000"/>
                                    </a:schemeClr>
                                  </a:outerShdw>
                                </a:effectLst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  <m:t>১৫</m:t>
                            </m:r>
                          </m:den>
                        </m:f>
                      </m:e>
                    </m:box>
                    <m:r>
                      <a:rPr lang="bn-BD" sz="1200" b="0" i="1" baseline="0" smtClean="0">
                        <a:ln w="0"/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 </m:t>
                    </m:r>
                  </m:oMath>
                </a14:m>
                <a:r>
                  <a:rPr lang="bn-BD" sz="1200" dirty="0" smtClean="0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) । </a:t>
                </a:r>
              </a:p>
              <a:p>
                <a:pPr marL="0" marR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lang="bn-BD" sz="1200" dirty="0" smtClean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  <a:p>
                <a:pPr marL="0" marR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lang="bn-BD" sz="1200" dirty="0" smtClean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  <a:p>
                <a:endParaRPr lang="bn-BD" sz="1200" dirty="0" smtClean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marR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bn-BD" sz="1200" dirty="0" smtClean="0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প্রদত্ত </a:t>
                </a:r>
                <a:r>
                  <a:rPr lang="bn-BD" sz="1200" baseline="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মধ্য থেকে সাধারণ গুণনীয়ক  গুলো লিখ?</a:t>
                </a:r>
                <a:r>
                  <a:rPr lang="bn-BD" sz="1200" dirty="0" smtClean="0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 ভগ্নাংশগুলোর একটি সাধারণ গুণনীয়ক  নির্ণয়ের</a:t>
                </a:r>
                <a:r>
                  <a:rPr lang="bn-BD" sz="1200" baseline="0" dirty="0" smtClean="0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 সূত্রটি মনোযোগ সহকারে পড় । ৪ এর </a:t>
                </a:r>
                <a:r>
                  <a:rPr lang="bn-BD" sz="12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গুণনীয়ক গুলি</a:t>
                </a:r>
                <a:r>
                  <a:rPr lang="bn-BD" sz="1200" baseline="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লিখ </a:t>
                </a:r>
                <a:r>
                  <a:rPr lang="bn-BD" sz="12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?( ২,ও৪) । </a:t>
                </a:r>
                <a:r>
                  <a:rPr lang="bn-BD" sz="1200" baseline="0" dirty="0" smtClean="0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৮ এর </a:t>
                </a:r>
                <a:r>
                  <a:rPr lang="bn-BD" sz="12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গুণনীয়ক গুলি</a:t>
                </a:r>
                <a:r>
                  <a:rPr lang="bn-BD" sz="1200" baseline="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লিখ  </a:t>
                </a:r>
                <a:r>
                  <a:rPr lang="bn-BD" sz="12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? (২,৪,ও৮) । </a:t>
                </a:r>
                <a:r>
                  <a:rPr lang="bn-BD" sz="1200" baseline="0" dirty="0" smtClean="0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২ এর </a:t>
                </a:r>
                <a:r>
                  <a:rPr lang="bn-BD" sz="12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গুণনীয়ক গুলি</a:t>
                </a:r>
                <a:r>
                  <a:rPr lang="bn-BD" sz="1200" baseline="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লিখ ?(২)। গুণনীয়কগুলোর  (২) । ৫এর ৫টি গুণিতক লিখ ? (৫,১৫,১৫,২০,২৫) ।১৫ এর ৫টি গুণিতক লিখ ? (১৫,৩০,৪৫,৬০,৭৫) । ৩এর ৫টি গুণিতক লিখ ? (৩,৬,৯,১২,১৫ ) ।  গুণিতক গুলোর মধ্য থেকে সাধারণ গুনিতক গুলো লিখ ? (১৫) । প্রদত্ত ভগ্নাংশগুলোর </a:t>
                </a:r>
                <a:r>
                  <a:rPr lang="bn-BD" sz="1200" dirty="0" smtClean="0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একটি সাধারণ গুণনীয়ক</a:t>
                </a:r>
                <a:r>
                  <a:rPr lang="bn-BD" sz="1200" baseline="0" dirty="0" smtClean="0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 লিখ? (</a:t>
                </a:r>
                <a:r>
                  <a:rPr lang="bn-BD" sz="1200" i="0" baseline="0" smtClean="0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cs typeface="NikoshBAN" panose="02000000000000000000" pitchFamily="2" charset="0"/>
                  </a:rPr>
                  <a:t>□(64&amp;</a:t>
                </a:r>
                <a:r>
                  <a:rPr lang="bn-BD" sz="1200" b="0" i="0" baseline="0" smtClean="0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cs typeface="NikoshBAN" panose="02000000000000000000" pitchFamily="2" charset="0"/>
                  </a:rPr>
                  <a:t>২/১৫)  </a:t>
                </a:r>
                <a:r>
                  <a:rPr lang="bn-BD" sz="1200" dirty="0" smtClean="0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) । </a:t>
                </a:r>
              </a:p>
              <a:p>
                <a:pPr marL="0" marR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lang="bn-BD" sz="1200" dirty="0" smtClean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  <a:p>
                <a:pPr marL="0" marR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lang="bn-BD" sz="1200" dirty="0" smtClean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  <a:p>
                <a:endParaRPr lang="bn-BD" sz="1200" dirty="0" smtClean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489AE3-BDF1-4220-805C-8DB12009701E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725725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bn-BD" dirty="0" smtClean="0"/>
                  <a:t> ভগ্নাংশগুলোর</a:t>
                </a:r>
                <a:r>
                  <a:rPr lang="bn-BD" baseline="0" dirty="0" smtClean="0"/>
                  <a:t> একাধিক সাধারণ গুণনীয়ক লিখ ? (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bn-BD" i="1" baseline="0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bn-BD" b="0" i="1" baseline="0" smtClean="0">
                            <a:latin typeface="Cambria Math" panose="02040503050406030204" pitchFamily="18" charset="0"/>
                          </a:rPr>
                          <m:t>১</m:t>
                        </m:r>
                      </m:num>
                      <m:den>
                        <m:r>
                          <a:rPr lang="bn-BD" b="0" i="1" baseline="0" smtClean="0">
                            <a:latin typeface="Cambria Math" panose="02040503050406030204" pitchFamily="18" charset="0"/>
                          </a:rPr>
                          <m:t>১৫</m:t>
                        </m:r>
                      </m:den>
                    </m:f>
                    <m:r>
                      <a:rPr lang="bn-BD" b="0" i="0" baseline="0" smtClean="0">
                        <a:latin typeface="Cambria Math" panose="02040503050406030204" pitchFamily="18" charset="0"/>
                      </a:rPr>
                      <m:t>,</m:t>
                    </m:r>
                  </m:oMath>
                </a14:m>
                <a:r>
                  <a:rPr lang="bn-BD" baseline="0" dirty="0" smtClean="0"/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bn-BD" i="1" baseline="0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bn-BD" b="0" i="1" baseline="0" smtClean="0">
                            <a:latin typeface="Cambria Math" panose="02040503050406030204" pitchFamily="18" charset="0"/>
                          </a:rPr>
                          <m:t>২</m:t>
                        </m:r>
                      </m:num>
                      <m:den>
                        <m:r>
                          <a:rPr lang="bn-BD" b="0" i="1" baseline="0" smtClean="0">
                            <a:latin typeface="Cambria Math" panose="02040503050406030204" pitchFamily="18" charset="0"/>
                          </a:rPr>
                          <m:t>১৫</m:t>
                        </m:r>
                      </m:den>
                    </m:f>
                  </m:oMath>
                </a14:m>
                <a:r>
                  <a:rPr lang="bn-BD" dirty="0" smtClean="0"/>
                  <a:t>,</a:t>
                </a:r>
                <a:r>
                  <a:rPr lang="bn-BD" baseline="0" dirty="0" smtClean="0"/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bn-BD" i="1" baseline="0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bn-BD" b="0" i="1" baseline="0" smtClean="0">
                            <a:latin typeface="Cambria Math" panose="02040503050406030204" pitchFamily="18" charset="0"/>
                          </a:rPr>
                          <m:t>১</m:t>
                        </m:r>
                      </m:num>
                      <m:den>
                        <m:r>
                          <a:rPr lang="bn-BD" b="0" i="1" baseline="0" smtClean="0">
                            <a:latin typeface="Cambria Math" panose="02040503050406030204" pitchFamily="18" charset="0"/>
                          </a:rPr>
                          <m:t>৩০</m:t>
                        </m:r>
                      </m:den>
                    </m:f>
                    <m:r>
                      <a:rPr lang="bn-BD" b="0" i="1" baseline="0" smtClean="0">
                        <a:latin typeface="Cambria Math" panose="02040503050406030204" pitchFamily="18" charset="0"/>
                      </a:rPr>
                      <m:t>,</m:t>
                    </m:r>
                  </m:oMath>
                </a14:m>
                <a:r>
                  <a:rPr lang="bn-BD" baseline="0" dirty="0" smtClean="0"/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bn-BD" i="1" baseline="0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bn-BD" b="0" i="1" baseline="0" smtClean="0">
                            <a:latin typeface="Cambria Math" panose="02040503050406030204" pitchFamily="18" charset="0"/>
                          </a:rPr>
                          <m:t>২</m:t>
                        </m:r>
                      </m:num>
                      <m:den>
                        <m:r>
                          <a:rPr lang="bn-BD" b="0" i="1" baseline="0" smtClean="0">
                            <a:latin typeface="Cambria Math" panose="02040503050406030204" pitchFamily="18" charset="0"/>
                          </a:rPr>
                          <m:t>৩০</m:t>
                        </m:r>
                      </m:den>
                    </m:f>
                    <m:r>
                      <a:rPr lang="bn-BD" b="0" i="0" baseline="0" smtClean="0">
                        <a:latin typeface="Cambria Math" panose="02040503050406030204" pitchFamily="18" charset="0"/>
                      </a:rPr>
                      <m:t>…)</m:t>
                    </m:r>
                    <m:r>
                      <a:rPr lang="bn-BD" b="0" i="0" baseline="0" smtClean="0">
                        <a:latin typeface="Cambria Math" panose="02040503050406030204" pitchFamily="18" charset="0"/>
                      </a:rPr>
                      <m:t>।</m:t>
                    </m:r>
                  </m:oMath>
                </a14:m>
                <a:r>
                  <a:rPr lang="bn-BD" dirty="0" smtClean="0"/>
                  <a:t>ভগ্নাংশগুলোর</a:t>
                </a:r>
                <a:r>
                  <a:rPr lang="bn-BD" baseline="0" dirty="0" smtClean="0"/>
                  <a:t>  সাধারণ গুণনীয়ক গুলোর মধ্যে সবচেয়ে বড় গুণনীয়ক কোনটি ?(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bn-BD" i="1" baseline="0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bn-BD" b="0" i="1" baseline="0" smtClean="0">
                            <a:latin typeface="Cambria Math" panose="02040503050406030204" pitchFamily="18" charset="0"/>
                          </a:rPr>
                          <m:t>২</m:t>
                        </m:r>
                      </m:num>
                      <m:den>
                        <m:r>
                          <a:rPr lang="bn-BD" b="0" i="1" baseline="0" smtClean="0">
                            <a:latin typeface="Cambria Math" panose="02040503050406030204" pitchFamily="18" charset="0"/>
                          </a:rPr>
                          <m:t>১৫</m:t>
                        </m:r>
                      </m:den>
                    </m:f>
                  </m:oMath>
                </a14:m>
                <a:r>
                  <a:rPr lang="bn-BD" baseline="0" dirty="0" smtClean="0"/>
                  <a:t>)।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1200" i="1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fPr>
                      <m:num>
                        <m:r>
                          <a:rPr lang="bn-BD" sz="1200" b="0" i="1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৪</m:t>
                        </m:r>
                      </m:num>
                      <m:den>
                        <m:r>
                          <a:rPr lang="bn-BD" sz="1200" b="0" i="1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৫</m:t>
                        </m:r>
                      </m:den>
                    </m:f>
                    <m:r>
                      <a:rPr lang="bn-BD" sz="1200" b="0" i="1" smtClean="0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,</m:t>
                    </m:r>
                  </m:oMath>
                </a14:m>
                <a:r>
                  <a:rPr lang="en-US" sz="1200" dirty="0">
                    <a:cs typeface="NikoshBAN" panose="02000000000000000000" pitchFamily="2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1200" i="1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fPr>
                      <m:num>
                        <m:r>
                          <a:rPr lang="bn-BD" sz="1200" b="0" i="1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৮</m:t>
                        </m:r>
                      </m:num>
                      <m:den>
                        <m:r>
                          <a:rPr lang="bn-BD" sz="1200" b="0" i="1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১৫</m:t>
                        </m:r>
                      </m:den>
                    </m:f>
                    <m:r>
                      <a:rPr lang="bn-BD" sz="1200" i="1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,</m:t>
                    </m:r>
                  </m:oMath>
                </a14:m>
                <a:r>
                  <a:rPr lang="en-US" sz="1200" dirty="0">
                    <a:cs typeface="NikoshBAN" panose="02000000000000000000" pitchFamily="2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1200" i="1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fPr>
                      <m:num>
                        <m:r>
                          <a:rPr lang="bn-BD" sz="1200" b="0" i="1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২</m:t>
                        </m:r>
                      </m:num>
                      <m:den>
                        <m:r>
                          <a:rPr lang="bn-BD" sz="1200" b="0" i="1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৩</m:t>
                        </m:r>
                        <m:r>
                          <a:rPr lang="bn-BD" sz="1200" b="0" i="1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 </m:t>
                        </m:r>
                      </m:den>
                    </m:f>
                  </m:oMath>
                </a14:m>
                <a:r>
                  <a:rPr lang="bn-BD" sz="12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 ভগ্নাংশগুলোর গ.সা.গু</a:t>
                </a:r>
                <a:r>
                  <a:rPr lang="bn-BD" baseline="0" dirty="0" smtClean="0"/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bn-BD" i="1" baseline="0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bn-BD" b="0" i="1" baseline="0" smtClean="0">
                            <a:latin typeface="Cambria Math" panose="02040503050406030204" pitchFamily="18" charset="0"/>
                          </a:rPr>
                          <m:t>২</m:t>
                        </m:r>
                      </m:num>
                      <m:den>
                        <m:r>
                          <a:rPr lang="bn-BD" b="0" i="1" baseline="0" smtClean="0">
                            <a:latin typeface="Cambria Math" panose="02040503050406030204" pitchFamily="18" charset="0"/>
                          </a:rPr>
                          <m:t>১৫</m:t>
                        </m:r>
                      </m:den>
                    </m:f>
                    <m:r>
                      <a:rPr lang="bn-BD" b="0" i="1" baseline="0" smtClean="0">
                        <a:latin typeface="Cambria Math" panose="02040503050406030204" pitchFamily="18" charset="0"/>
                      </a:rPr>
                      <m:t>।</m:t>
                    </m:r>
                  </m:oMath>
                </a14:m>
                <a:r>
                  <a:rPr lang="bn-BD" dirty="0" smtClean="0"/>
                  <a:t>  কাজ;</a:t>
                </a:r>
                <a:r>
                  <a:rPr lang="bn-BD" baseline="0" dirty="0" smtClean="0"/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bn-BD" i="1" baseline="0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bn-BD" b="0" i="1" baseline="0" smtClean="0">
                            <a:latin typeface="Cambria Math" panose="02040503050406030204" pitchFamily="18" charset="0"/>
                          </a:rPr>
                          <m:t>৭</m:t>
                        </m:r>
                      </m:num>
                      <m:den>
                        <m:r>
                          <a:rPr lang="bn-BD" b="0" i="1" baseline="0" smtClean="0">
                            <a:latin typeface="Cambria Math" panose="02040503050406030204" pitchFamily="18" charset="0"/>
                          </a:rPr>
                          <m:t>৩০</m:t>
                        </m:r>
                      </m:den>
                    </m:f>
                  </m:oMath>
                </a14:m>
                <a:r>
                  <a:rPr lang="bn-BD" dirty="0" smtClean="0"/>
                  <a:t>।</a:t>
                </a:r>
                <a:endParaRPr lang="en-US" dirty="0"/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bn-BD" dirty="0" smtClean="0"/>
                  <a:t> ভগ্নাংশগুলোর</a:t>
                </a:r>
                <a:r>
                  <a:rPr lang="bn-BD" baseline="0" dirty="0" smtClean="0"/>
                  <a:t> একাধিক সাধারণ গুণ নীয়ক লিখ ? (</a:t>
                </a:r>
                <a:r>
                  <a:rPr lang="bn-BD" b="0" i="0" baseline="0" smtClean="0">
                    <a:latin typeface="Cambria Math" panose="02040503050406030204" pitchFamily="18" charset="0"/>
                  </a:rPr>
                  <a:t>১/১৫,</a:t>
                </a:r>
                <a:r>
                  <a:rPr lang="bn-BD" baseline="0" dirty="0" smtClean="0"/>
                  <a:t> </a:t>
                </a:r>
                <a:r>
                  <a:rPr lang="bn-BD" b="0" i="0" baseline="0" smtClean="0">
                    <a:latin typeface="Cambria Math" panose="02040503050406030204" pitchFamily="18" charset="0"/>
                  </a:rPr>
                  <a:t>২/</a:t>
                </a:r>
                <a:r>
                  <a:rPr lang="bn-BD" b="0" i="0" baseline="0" smtClean="0">
                    <a:latin typeface="Cambria Math" panose="02040503050406030204" pitchFamily="18" charset="0"/>
                  </a:rPr>
                  <a:t>১৫</a:t>
                </a:r>
                <a:r>
                  <a:rPr lang="bn-BD" dirty="0" smtClean="0"/>
                  <a:t>,</a:t>
                </a:r>
                <a:r>
                  <a:rPr lang="bn-BD" baseline="0" dirty="0" smtClean="0"/>
                  <a:t> </a:t>
                </a:r>
                <a:r>
                  <a:rPr lang="bn-BD" b="0" i="0" baseline="0" smtClean="0">
                    <a:latin typeface="Cambria Math" panose="02040503050406030204" pitchFamily="18" charset="0"/>
                  </a:rPr>
                  <a:t>১/</a:t>
                </a:r>
                <a:r>
                  <a:rPr lang="bn-BD" b="0" i="0" baseline="0" smtClean="0">
                    <a:latin typeface="Cambria Math" panose="02040503050406030204" pitchFamily="18" charset="0"/>
                  </a:rPr>
                  <a:t>৩০,</a:t>
                </a:r>
                <a:r>
                  <a:rPr lang="bn-BD" baseline="0" dirty="0" smtClean="0"/>
                  <a:t> </a:t>
                </a:r>
                <a:r>
                  <a:rPr lang="bn-BD" b="0" i="0" baseline="0" smtClean="0">
                    <a:latin typeface="Cambria Math" panose="02040503050406030204" pitchFamily="18" charset="0"/>
                  </a:rPr>
                  <a:t>২/৩০…)।</a:t>
                </a:r>
                <a:r>
                  <a:rPr lang="bn-BD" dirty="0" smtClean="0"/>
                  <a:t>ভগ্নাংশগুলোর</a:t>
                </a:r>
                <a:r>
                  <a:rPr lang="bn-BD" baseline="0" dirty="0" smtClean="0"/>
                  <a:t> </a:t>
                </a:r>
                <a:r>
                  <a:rPr lang="bn-BD" baseline="0" dirty="0" smtClean="0"/>
                  <a:t> </a:t>
                </a:r>
                <a:r>
                  <a:rPr lang="bn-BD" baseline="0" dirty="0" smtClean="0"/>
                  <a:t>সাধারণ গুণনীয়ক </a:t>
                </a:r>
                <a:r>
                  <a:rPr lang="bn-BD" baseline="0" dirty="0" smtClean="0"/>
                  <a:t>গুলোর মধ্যে সবচেয়ে বড় গুণনীয়ক কোনটি ?( </a:t>
                </a:r>
                <a:r>
                  <a:rPr lang="bn-BD" b="0" i="0" baseline="0" smtClean="0">
                    <a:latin typeface="Cambria Math" panose="02040503050406030204" pitchFamily="18" charset="0"/>
                  </a:rPr>
                  <a:t>২/১৫</a:t>
                </a:r>
                <a:r>
                  <a:rPr lang="bn-BD" baseline="0" dirty="0" smtClean="0"/>
                  <a:t>)।  </a:t>
                </a:r>
                <a:r>
                  <a:rPr lang="bn-BD" sz="1200" b="0" i="0" smtClean="0">
                    <a:latin typeface="Cambria Math" panose="02040503050406030204" pitchFamily="18" charset="0"/>
                    <a:cs typeface="NikoshBAN" panose="02000000000000000000" pitchFamily="2" charset="0"/>
                  </a:rPr>
                  <a:t>৪</a:t>
                </a:r>
                <a:r>
                  <a:rPr lang="en-US" sz="1200" b="0" i="0" smtClean="0">
                    <a:latin typeface="Cambria Math" panose="02040503050406030204" pitchFamily="18" charset="0"/>
                    <a:cs typeface="NikoshBAN" panose="02000000000000000000" pitchFamily="2" charset="0"/>
                  </a:rPr>
                  <a:t>/</a:t>
                </a:r>
                <a:r>
                  <a:rPr lang="bn-BD" sz="1200" b="0" i="0" smtClean="0">
                    <a:latin typeface="Cambria Math" panose="02040503050406030204" pitchFamily="18" charset="0"/>
                    <a:cs typeface="NikoshBAN" panose="02000000000000000000" pitchFamily="2" charset="0"/>
                  </a:rPr>
                  <a:t>৫,</a:t>
                </a:r>
                <a:r>
                  <a:rPr lang="en-US" sz="1200" dirty="0">
                    <a:cs typeface="NikoshBAN" panose="02000000000000000000" pitchFamily="2" charset="0"/>
                  </a:rPr>
                  <a:t> </a:t>
                </a:r>
                <a:r>
                  <a:rPr lang="bn-BD" sz="1200" b="0" i="0" smtClean="0">
                    <a:latin typeface="Cambria Math" panose="02040503050406030204" pitchFamily="18" charset="0"/>
                    <a:cs typeface="NikoshBAN" panose="02000000000000000000" pitchFamily="2" charset="0"/>
                  </a:rPr>
                  <a:t>৮</a:t>
                </a:r>
                <a:r>
                  <a:rPr lang="en-US" sz="1200" b="0" i="0">
                    <a:latin typeface="Cambria Math" panose="02040503050406030204" pitchFamily="18" charset="0"/>
                    <a:cs typeface="NikoshBAN" panose="02000000000000000000" pitchFamily="2" charset="0"/>
                  </a:rPr>
                  <a:t>/</a:t>
                </a:r>
                <a:r>
                  <a:rPr lang="bn-BD" sz="1200" b="0" i="0" smtClean="0">
                    <a:latin typeface="Cambria Math" panose="02040503050406030204" pitchFamily="18" charset="0"/>
                    <a:cs typeface="NikoshBAN" panose="02000000000000000000" pitchFamily="2" charset="0"/>
                  </a:rPr>
                  <a:t>১৫</a:t>
                </a:r>
                <a:r>
                  <a:rPr lang="bn-BD" sz="1200" i="0">
                    <a:latin typeface="Cambria Math" panose="02040503050406030204" pitchFamily="18" charset="0"/>
                    <a:cs typeface="NikoshBAN" panose="02000000000000000000" pitchFamily="2" charset="0"/>
                  </a:rPr>
                  <a:t>,</a:t>
                </a:r>
                <a:r>
                  <a:rPr lang="en-US" sz="1200" dirty="0">
                    <a:cs typeface="NikoshBAN" panose="02000000000000000000" pitchFamily="2" charset="0"/>
                  </a:rPr>
                  <a:t> </a:t>
                </a:r>
                <a:r>
                  <a:rPr lang="bn-BD" sz="1200" b="0" i="0" smtClean="0">
                    <a:latin typeface="Cambria Math" panose="02040503050406030204" pitchFamily="18" charset="0"/>
                    <a:cs typeface="NikoshBAN" panose="02000000000000000000" pitchFamily="2" charset="0"/>
                  </a:rPr>
                  <a:t>২</a:t>
                </a:r>
                <a:r>
                  <a:rPr lang="en-US" sz="1200" b="0" i="0">
                    <a:latin typeface="Cambria Math" panose="02040503050406030204" pitchFamily="18" charset="0"/>
                    <a:cs typeface="NikoshBAN" panose="02000000000000000000" pitchFamily="2" charset="0"/>
                  </a:rPr>
                  <a:t>/(</a:t>
                </a:r>
                <a:r>
                  <a:rPr lang="bn-BD" sz="1200" b="0" i="0" smtClean="0">
                    <a:latin typeface="Cambria Math" panose="02040503050406030204" pitchFamily="18" charset="0"/>
                    <a:cs typeface="NikoshBAN" panose="02000000000000000000" pitchFamily="2" charset="0"/>
                  </a:rPr>
                  <a:t>৩ </a:t>
                </a:r>
                <a:r>
                  <a:rPr lang="en-US" sz="1200" b="0" i="0">
                    <a:latin typeface="Cambria Math" panose="02040503050406030204" pitchFamily="18" charset="0"/>
                    <a:cs typeface="NikoshBAN" panose="02000000000000000000" pitchFamily="2" charset="0"/>
                  </a:rPr>
                  <a:t>)</a:t>
                </a:r>
                <a:r>
                  <a:rPr lang="bn-BD" sz="12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 ভগ্নাংশগুলোর গ.সা.গু</a:t>
                </a:r>
                <a:r>
                  <a:rPr lang="bn-BD" baseline="0" dirty="0" smtClean="0"/>
                  <a:t> </a:t>
                </a:r>
                <a:r>
                  <a:rPr lang="bn-BD" b="0" i="0" baseline="0" smtClean="0">
                    <a:latin typeface="Cambria Math" panose="02040503050406030204" pitchFamily="18" charset="0"/>
                  </a:rPr>
                  <a:t>২</a:t>
                </a:r>
                <a:r>
                  <a:rPr lang="bn-BD" b="0" i="0" baseline="0" smtClean="0">
                    <a:latin typeface="Cambria Math" panose="02040503050406030204" pitchFamily="18" charset="0"/>
                  </a:rPr>
                  <a:t>/</a:t>
                </a:r>
                <a:r>
                  <a:rPr lang="bn-BD" b="0" i="0" baseline="0" smtClean="0">
                    <a:latin typeface="Cambria Math" panose="02040503050406030204" pitchFamily="18" charset="0"/>
                  </a:rPr>
                  <a:t>১৫</a:t>
                </a:r>
                <a:r>
                  <a:rPr lang="bn-BD" b="0" i="0" baseline="0" smtClean="0">
                    <a:latin typeface="Cambria Math" panose="02040503050406030204" pitchFamily="18" charset="0"/>
                  </a:rPr>
                  <a:t> ।</a:t>
                </a:r>
                <a:r>
                  <a:rPr lang="bn-BD" dirty="0" smtClean="0"/>
                  <a:t>  কাজ;</a:t>
                </a:r>
                <a:r>
                  <a:rPr lang="bn-BD" baseline="0" dirty="0" smtClean="0"/>
                  <a:t> </a:t>
                </a:r>
                <a:r>
                  <a:rPr lang="bn-BD" b="0" i="0" baseline="0" smtClean="0">
                    <a:latin typeface="Cambria Math" panose="02040503050406030204" pitchFamily="18" charset="0"/>
                  </a:rPr>
                  <a:t>৭/৩০</a:t>
                </a:r>
                <a:r>
                  <a:rPr lang="bn-BD" dirty="0" smtClean="0"/>
                  <a:t>।</a:t>
                </a:r>
                <a:endParaRPr lang="en-US" dirty="0"/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489AE3-BDF1-4220-805C-8DB12009701E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354192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marR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bn-BD" sz="1200" dirty="0" smtClean="0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ভগ্নাংশগুলোর একটি সাধারণ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bn-BD" sz="1200" dirty="0" smtClean="0">
                        <a:ln w="0"/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NikoshBAN" panose="02000000000000000000" pitchFamily="2" charset="0"/>
                        <a:cs typeface="NikoshBAN" panose="02000000000000000000" pitchFamily="2" charset="0"/>
                      </a:rPr>
                      <m:t>গু</m:t>
                    </m:r>
                    <m:r>
                      <a:rPr lang="bn-BD" sz="1200" i="1" dirty="0">
                        <a:ln w="0"/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ণিতক</m:t>
                    </m:r>
                  </m:oMath>
                </a14:m>
                <a:r>
                  <a:rPr lang="bn-BD" sz="1200" dirty="0" smtClean="0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  নির্ণয়ের</a:t>
                </a:r>
                <a:r>
                  <a:rPr lang="bn-BD" sz="1200" baseline="0" dirty="0" smtClean="0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 সূত্রটি মনোযোগ সহকারে পড় । ৪ এর </a:t>
                </a:r>
                <a:r>
                  <a:rPr lang="bn-BD" sz="12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গুণনীয়ক গুলি</a:t>
                </a:r>
                <a:r>
                  <a:rPr lang="bn-BD" sz="1200" baseline="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লিখ </a:t>
                </a:r>
                <a:r>
                  <a:rPr lang="bn-BD" sz="12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?( ২,ও৪) । </a:t>
                </a:r>
                <a:r>
                  <a:rPr lang="bn-BD" sz="1200" baseline="0" dirty="0" smtClean="0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১৬  এর </a:t>
                </a:r>
                <a:r>
                  <a:rPr lang="bn-BD" sz="12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গুণনীয়ক গুলি</a:t>
                </a:r>
                <a:r>
                  <a:rPr lang="bn-BD" sz="1200" baseline="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লিখ  </a:t>
                </a:r>
                <a:r>
                  <a:rPr lang="bn-BD" sz="12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? (২,৪,৮,১৬) । </a:t>
                </a:r>
                <a:r>
                  <a:rPr lang="bn-BD" sz="1200" baseline="0" dirty="0" smtClean="0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২০ এর </a:t>
                </a:r>
                <a:r>
                  <a:rPr lang="bn-BD" sz="12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গুণনীয়ক গুলি</a:t>
                </a:r>
                <a:r>
                  <a:rPr lang="bn-BD" sz="1200" baseline="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লিখ ?(২,৪,৫,১০,২০)। গুণনীয়কগুলোর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bn-BD" sz="1200" dirty="0" smtClean="0">
                        <a:ln w="0"/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NikoshBAN" panose="02000000000000000000" pitchFamily="2" charset="0"/>
                        <a:cs typeface="NikoshBAN" panose="02000000000000000000" pitchFamily="2" charset="0"/>
                      </a:rPr>
                      <m:t> সাধারণ</m:t>
                    </m:r>
                    <m:r>
                      <m:rPr>
                        <m:nor/>
                      </m:rPr>
                      <a:rPr lang="en-US" sz="1200" i="0" dirty="0" smtClean="0">
                        <a:ln w="0"/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NikoshBAN" panose="02000000000000000000" pitchFamily="2" charset="0"/>
                        <a:cs typeface="NikoshBAN" panose="02000000000000000000" pitchFamily="2" charset="0"/>
                      </a:rPr>
                      <m:t> </m:t>
                    </m:r>
                    <m:r>
                      <m:rPr>
                        <m:nor/>
                      </m:rPr>
                      <a:rPr lang="bn-BD" sz="1200" dirty="0" smtClean="0">
                        <a:ln w="0"/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NikoshBAN" panose="02000000000000000000" pitchFamily="2" charset="0"/>
                        <a:cs typeface="NikoshBAN" panose="02000000000000000000" pitchFamily="2" charset="0"/>
                      </a:rPr>
                      <m:t>গুণনীয়ক</m:t>
                    </m:r>
                    <m:r>
                      <a:rPr lang="bn-BD" sz="1200" b="0" i="1" dirty="0" smtClean="0">
                        <a:ln w="0"/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গুলো</m:t>
                    </m:r>
                    <m:r>
                      <a:rPr lang="bn-BD" sz="1200" b="0" i="1" dirty="0" smtClean="0">
                        <a:ln w="0"/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  </m:t>
                    </m:r>
                  </m:oMath>
                </a14:m>
                <a:r>
                  <a:rPr lang="bn-BD" sz="1200" baseline="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লিখ?  (২,৪) ।  ১,৩ও ৯  কয়েকটি </a:t>
                </a:r>
                <a:r>
                  <a:rPr lang="bn-BD" sz="1200" dirty="0" smtClean="0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সাধারণ গুণিতক</a:t>
                </a:r>
                <a:r>
                  <a:rPr lang="bn-BD" sz="1200" baseline="0" dirty="0" smtClean="0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 লিখ? ( ৯, ১৮, ২৭............) । </a:t>
                </a:r>
                <a:r>
                  <a:rPr lang="bn-BD" sz="1200" dirty="0" smtClean="0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প্রদত্ত ভগ্নাংশগুলোর সাধারণ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bn-BD" sz="1200" dirty="0">
                        <a:ln w="0"/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NikoshBAN" panose="02000000000000000000" pitchFamily="2" charset="0"/>
                        <a:cs typeface="NikoshBAN" panose="02000000000000000000" pitchFamily="2" charset="0"/>
                      </a:rPr>
                      <m:t>গু</m:t>
                    </m:r>
                    <m:r>
                      <a:rPr lang="bn-BD" sz="1200" i="1" dirty="0">
                        <a:ln w="0"/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ণিতক</m:t>
                    </m:r>
                  </m:oMath>
                </a14:m>
                <a:r>
                  <a:rPr lang="bn-BD" sz="1050" dirty="0" smtClean="0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গুলো লিখ?</a:t>
                </a:r>
                <a:r>
                  <a:rPr lang="bn-BD" sz="1050" baseline="0" dirty="0" smtClean="0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bn-BD" sz="1200" baseline="0" dirty="0" smtClean="0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(</a:t>
                </a:r>
                <a14:m>
                  <m:oMath xmlns:m="http://schemas.openxmlformats.org/officeDocument/2006/math">
                    <m:box>
                      <m:boxPr>
                        <m:ctrlPr>
                          <a:rPr lang="bn-BD" sz="800" i="1" baseline="0" smtClean="0">
                            <a:ln w="0"/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boxPr>
                      <m:e>
                        <m:argPr>
                          <m:argSz m:val="-1"/>
                        </m:argPr>
                        <m:f>
                          <m:fPr>
                            <m:ctrlPr>
                              <a:rPr lang="bn-BD" sz="800" i="1" baseline="0" smtClean="0">
                                <a:ln w="0"/>
                                <a:effectLst>
                                  <a:outerShdw blurRad="38100" dist="19050" dir="2700000" algn="tl" rotWithShape="0">
                                    <a:schemeClr val="dk1">
                                      <a:alpha val="40000"/>
                                    </a:schemeClr>
                                  </a:outerShdw>
                                </a:effectLst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</m:ctrlPr>
                          </m:fPr>
                          <m:num>
                            <m:r>
                              <a:rPr lang="bn-BD" sz="800" b="0" i="1" baseline="0" smtClean="0">
                                <a:ln w="0"/>
                                <a:effectLst>
                                  <a:outerShdw blurRad="38100" dist="19050" dir="2700000" algn="tl" rotWithShape="0">
                                    <a:schemeClr val="dk1">
                                      <a:alpha val="40000"/>
                                    </a:schemeClr>
                                  </a:outerShdw>
                                </a:effectLst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  <m:t>৯</m:t>
                            </m:r>
                          </m:num>
                          <m:den>
                            <m:r>
                              <a:rPr lang="bn-BD" sz="800" b="0" i="1" baseline="0" smtClean="0">
                                <a:ln w="0"/>
                                <a:effectLst>
                                  <a:outerShdw blurRad="38100" dist="19050" dir="2700000" algn="tl" rotWithShape="0">
                                    <a:schemeClr val="dk1">
                                      <a:alpha val="40000"/>
                                    </a:schemeClr>
                                  </a:outerShdw>
                                </a:effectLst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  <m:t>২</m:t>
                            </m:r>
                          </m:den>
                        </m:f>
                      </m:e>
                    </m:box>
                    <m:r>
                      <a:rPr lang="bn-BD" sz="800" b="0" i="1" baseline="0" smtClean="0">
                        <a:ln w="0"/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,</m:t>
                    </m:r>
                  </m:oMath>
                </a14:m>
                <a:r>
                  <a:rPr lang="bn-BD" sz="1200" dirty="0" smtClean="0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bn-BD" sz="2400" i="1" baseline="0" smtClean="0">
                            <a:ln w="0"/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fPr>
                      <m:num>
                        <m:r>
                          <a:rPr lang="bn-BD" sz="2400" b="0" i="1" baseline="0" smtClean="0">
                            <a:ln w="0"/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৯</m:t>
                        </m:r>
                      </m:num>
                      <m:den>
                        <m:r>
                          <a:rPr lang="bn-BD" sz="2400" b="0" i="1" baseline="0" smtClean="0">
                            <a:ln w="0"/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৪</m:t>
                        </m:r>
                      </m:den>
                    </m:f>
                    <m:r>
                      <a:rPr lang="bn-BD" sz="2400" b="0" i="1" baseline="0" smtClean="0">
                        <a:ln w="0"/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,</m:t>
                    </m:r>
                    <m:f>
                      <m:fPr>
                        <m:ctrlPr>
                          <a:rPr lang="bn-BD" sz="1200" i="1" baseline="0" smtClean="0">
                            <a:ln w="0"/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fPr>
                      <m:num>
                        <m:r>
                          <a:rPr lang="bn-BD" sz="1200" b="0" i="1" baseline="0" smtClean="0">
                            <a:ln w="0"/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১৮</m:t>
                        </m:r>
                      </m:num>
                      <m:den>
                        <m:r>
                          <a:rPr lang="bn-BD" sz="1200" b="0" i="1" baseline="0" smtClean="0">
                            <a:ln w="0"/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২</m:t>
                        </m:r>
                      </m:den>
                    </m:f>
                  </m:oMath>
                </a14:m>
                <a:r>
                  <a:rPr lang="bn-BD" sz="1200" dirty="0" smtClean="0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,</a:t>
                </a:r>
                <a:r>
                  <a:rPr lang="bn-BD" sz="1200" baseline="0" dirty="0" smtClean="0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cs typeface="NikoshBAN" panose="02000000000000000000" pitchFamily="2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bn-BD" sz="1200" i="1" baseline="0" smtClean="0">
                            <a:ln w="0"/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fPr>
                      <m:num>
                        <m:r>
                          <a:rPr lang="bn-BD" sz="1200" b="0" i="1" baseline="0" smtClean="0">
                            <a:ln w="0"/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১৮</m:t>
                        </m:r>
                      </m:num>
                      <m:den>
                        <m:r>
                          <a:rPr lang="bn-BD" sz="1200" b="0" i="1" baseline="0" smtClean="0">
                            <a:ln w="0"/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৪</m:t>
                        </m:r>
                      </m:den>
                    </m:f>
                    <m:r>
                      <a:rPr lang="bn-BD" sz="1200" b="0" i="0" baseline="0" smtClean="0">
                        <a:ln w="0"/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…………</m:t>
                    </m:r>
                  </m:oMath>
                </a14:m>
                <a:r>
                  <a:rPr lang="bn-BD" sz="1200" dirty="0" smtClean="0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) ।                </a:t>
                </a:r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marR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bn-BD" sz="1200" dirty="0" smtClean="0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ভগ্নাংশগুলোর </a:t>
                </a:r>
                <a:r>
                  <a:rPr lang="bn-BD" sz="1200" dirty="0" smtClean="0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একটি সাধারণ </a:t>
                </a:r>
                <a:r>
                  <a:rPr lang="bn-BD" sz="1200" i="0" dirty="0" smtClean="0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cs typeface="NikoshBAN" panose="02000000000000000000" pitchFamily="2" charset="0"/>
                  </a:rPr>
                  <a:t>"গু</a:t>
                </a:r>
                <a:r>
                  <a:rPr lang="bn-BD" sz="1200" i="0" dirty="0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cs typeface="NikoshBAN" panose="02000000000000000000" pitchFamily="2" charset="0"/>
                  </a:rPr>
                  <a:t>" </a:t>
                </a:r>
                <a:r>
                  <a:rPr lang="bn-BD" sz="1200" i="0" dirty="0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cs typeface="NikoshBAN" panose="02000000000000000000" pitchFamily="2" charset="0"/>
                  </a:rPr>
                  <a:t>ণিতক</a:t>
                </a:r>
                <a:r>
                  <a:rPr lang="bn-BD" sz="1200" dirty="0" smtClean="0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  নির্ণয়ের</a:t>
                </a:r>
                <a:r>
                  <a:rPr lang="bn-BD" sz="1200" baseline="0" dirty="0" smtClean="0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 সূত্রটি মনোযোগ সহকারে পড় । ৪ এর </a:t>
                </a:r>
                <a:r>
                  <a:rPr lang="bn-BD" sz="12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গুণনীয়ক গুলি</a:t>
                </a:r>
                <a:r>
                  <a:rPr lang="bn-BD" sz="1200" baseline="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লিখ </a:t>
                </a:r>
                <a:r>
                  <a:rPr lang="bn-BD" sz="12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?( ২,ও৪) । </a:t>
                </a:r>
                <a:r>
                  <a:rPr lang="bn-BD" sz="1200" baseline="0" dirty="0" smtClean="0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১৬  </a:t>
                </a:r>
                <a:r>
                  <a:rPr lang="bn-BD" sz="1200" baseline="0" dirty="0" smtClean="0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এর </a:t>
                </a:r>
                <a:r>
                  <a:rPr lang="bn-BD" sz="12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গুণনীয়ক গুলি</a:t>
                </a:r>
                <a:r>
                  <a:rPr lang="bn-BD" sz="1200" baseline="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লিখ  </a:t>
                </a:r>
                <a:r>
                  <a:rPr lang="bn-BD" sz="12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? (</a:t>
                </a:r>
                <a:r>
                  <a:rPr lang="bn-BD" sz="12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২,৪,৮,১৬) </a:t>
                </a:r>
                <a:r>
                  <a:rPr lang="bn-BD" sz="12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। </a:t>
                </a:r>
                <a:r>
                  <a:rPr lang="bn-BD" sz="1200" baseline="0" dirty="0" smtClean="0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২০ </a:t>
                </a:r>
                <a:r>
                  <a:rPr lang="bn-BD" sz="1200" baseline="0" dirty="0" smtClean="0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এর </a:t>
                </a:r>
                <a:r>
                  <a:rPr lang="bn-BD" sz="12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গুণনীয়ক গুলি</a:t>
                </a:r>
                <a:r>
                  <a:rPr lang="bn-BD" sz="1200" baseline="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লিখ ?(</a:t>
                </a:r>
                <a:r>
                  <a:rPr lang="bn-BD" sz="1200" baseline="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২,৪,৫,১০,২০)। </a:t>
                </a:r>
                <a:r>
                  <a:rPr lang="bn-BD" sz="1200" baseline="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গুণনীয়কগুলোর</a:t>
                </a:r>
                <a:r>
                  <a:rPr lang="bn-BD" sz="1200" baseline="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bn-BD" sz="1200" i="0" dirty="0" smtClean="0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cs typeface="NikoshBAN" panose="02000000000000000000" pitchFamily="2" charset="0"/>
                  </a:rPr>
                  <a:t>" সাধারণ</a:t>
                </a:r>
                <a:r>
                  <a:rPr lang="en-US" sz="1200" i="0" dirty="0" smtClean="0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cs typeface="NikoshBAN" panose="02000000000000000000" pitchFamily="2" charset="0"/>
                  </a:rPr>
                  <a:t> </a:t>
                </a:r>
                <a:r>
                  <a:rPr lang="bn-BD" sz="1200" i="0" dirty="0" smtClean="0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cs typeface="NikoshBAN" panose="02000000000000000000" pitchFamily="2" charset="0"/>
                  </a:rPr>
                  <a:t>গুণনীয়ক</a:t>
                </a:r>
                <a:r>
                  <a:rPr lang="bn-BD" sz="1200" b="0" i="0" dirty="0" smtClean="0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cs typeface="NikoshBAN" panose="02000000000000000000" pitchFamily="2" charset="0"/>
                  </a:rPr>
                  <a:t>" গুলো </a:t>
                </a:r>
                <a:r>
                  <a:rPr lang="bn-BD" sz="1200" i="0" dirty="0" smtClean="0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cs typeface="NikoshBAN" panose="02000000000000000000" pitchFamily="2" charset="0"/>
                  </a:rPr>
                  <a:t> </a:t>
                </a:r>
                <a:r>
                  <a:rPr lang="bn-BD" sz="1200" baseline="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লিখ?  </a:t>
                </a:r>
                <a:r>
                  <a:rPr lang="bn-BD" sz="1200" baseline="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(</a:t>
                </a:r>
                <a:r>
                  <a:rPr lang="bn-BD" sz="1200" baseline="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২,৪) </a:t>
                </a:r>
                <a:r>
                  <a:rPr lang="bn-BD" sz="1200" baseline="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। </a:t>
                </a:r>
                <a:r>
                  <a:rPr lang="bn-BD" sz="1200" baseline="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১,৩ও ৯  কয়েকটি </a:t>
                </a:r>
                <a:r>
                  <a:rPr lang="bn-BD" sz="1200" dirty="0" smtClean="0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সাধারণ গুণিতক</a:t>
                </a:r>
                <a:r>
                  <a:rPr lang="bn-BD" sz="1200" baseline="0" dirty="0" smtClean="0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bn-BD" sz="1200" baseline="0" dirty="0" smtClean="0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লিখ</a:t>
                </a:r>
                <a:r>
                  <a:rPr lang="bn-BD" sz="1200" baseline="0" dirty="0" smtClean="0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? ( ৯, ১৮, ২৭............) । </a:t>
                </a:r>
                <a:r>
                  <a:rPr lang="bn-BD" sz="1200" dirty="0" smtClean="0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প্রদত্ত ভগ্নাংশগুলোর সাধারণ </a:t>
                </a:r>
                <a:r>
                  <a:rPr lang="bn-BD" sz="1200" i="0" dirty="0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cs typeface="NikoshBAN" panose="02000000000000000000" pitchFamily="2" charset="0"/>
                  </a:rPr>
                  <a:t>"গু" ণিতক</a:t>
                </a:r>
                <a:r>
                  <a:rPr lang="en-US" sz="1050" dirty="0" smtClean="0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bn-BD" sz="1050" dirty="0" smtClean="0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 গুলো লিখ?</a:t>
                </a:r>
                <a:r>
                  <a:rPr lang="bn-BD" sz="1050" baseline="0" dirty="0" smtClean="0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bn-BD" sz="1200" baseline="0" dirty="0" smtClean="0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(</a:t>
                </a:r>
                <a:r>
                  <a:rPr lang="bn-BD" sz="800" i="0" baseline="0" smtClean="0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cs typeface="NikoshBAN" panose="02000000000000000000" pitchFamily="2" charset="0"/>
                  </a:rPr>
                  <a:t>□(64&amp;</a:t>
                </a:r>
                <a:r>
                  <a:rPr lang="bn-BD" sz="800" b="0" i="0" baseline="0" smtClean="0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cs typeface="NikoshBAN" panose="02000000000000000000" pitchFamily="2" charset="0"/>
                  </a:rPr>
                  <a:t>৯/২),</a:t>
                </a:r>
                <a:r>
                  <a:rPr lang="bn-BD" sz="1200" dirty="0" smtClean="0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bn-BD" sz="2400" b="0" i="0" baseline="0" smtClean="0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cs typeface="NikoshBAN" panose="02000000000000000000" pitchFamily="2" charset="0"/>
                  </a:rPr>
                  <a:t>৯</a:t>
                </a:r>
                <a:r>
                  <a:rPr lang="bn-BD" sz="2400" b="0" i="0" baseline="0" smtClean="0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cs typeface="NikoshBAN" panose="02000000000000000000" pitchFamily="2" charset="0"/>
                  </a:rPr>
                  <a:t>/৪,</a:t>
                </a:r>
                <a:r>
                  <a:rPr lang="bn-BD" sz="1200" b="0" i="0" baseline="0" smtClean="0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cs typeface="NikoshBAN" panose="02000000000000000000" pitchFamily="2" charset="0"/>
                  </a:rPr>
                  <a:t>১৮/</a:t>
                </a:r>
                <a:r>
                  <a:rPr lang="bn-BD" sz="1200" b="0" i="0" baseline="0" smtClean="0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cs typeface="NikoshBAN" panose="02000000000000000000" pitchFamily="2" charset="0"/>
                  </a:rPr>
                  <a:t>২</a:t>
                </a:r>
                <a:r>
                  <a:rPr lang="bn-BD" sz="1200" dirty="0" smtClean="0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,</a:t>
                </a:r>
                <a:r>
                  <a:rPr lang="bn-BD" sz="1200" baseline="0" dirty="0" smtClean="0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cs typeface="NikoshBAN" panose="02000000000000000000" pitchFamily="2" charset="0"/>
                  </a:rPr>
                  <a:t> </a:t>
                </a:r>
                <a:r>
                  <a:rPr lang="bn-BD" sz="1200" b="0" i="0" baseline="0" smtClean="0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cs typeface="NikoshBAN" panose="02000000000000000000" pitchFamily="2" charset="0"/>
                  </a:rPr>
                  <a:t>১৮/৪…………</a:t>
                </a:r>
                <a:r>
                  <a:rPr lang="bn-BD" sz="1200" dirty="0" smtClean="0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) </a:t>
                </a:r>
                <a:r>
                  <a:rPr lang="bn-BD" sz="1200" dirty="0" smtClean="0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। </a:t>
                </a:r>
                <a:r>
                  <a:rPr lang="bn-BD" sz="1200" dirty="0" smtClean="0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               </a:t>
                </a:r>
                <a:endParaRPr lang="bn-BD" sz="1200" dirty="0" smtClean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489AE3-BDF1-4220-805C-8DB12009701E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267305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marR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 xmlns:m="http://schemas.openxmlformats.org/officeDocument/2006/math">
                    <m:f>
                      <m:fPr>
                        <m:ctrlPr>
                          <a:rPr lang="en-US" sz="1200" i="1" smtClean="0">
                            <a:ln w="0"/>
                            <a:solidFill>
                              <a:schemeClr val="accent1"/>
                            </a:solidFill>
                            <a:effectLst>
                              <a:outerShdw blurRad="38100" dist="25400" dir="5400000" algn="ctr" rotWithShape="0">
                                <a:srgbClr val="6E747A">
                                  <a:alpha val="43000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fPr>
                      <m:num>
                        <m:r>
                          <a:rPr lang="bn-BD" sz="1200" i="1" smtClean="0">
                            <a:ln w="0"/>
                            <a:solidFill>
                              <a:schemeClr val="accent1"/>
                            </a:solidFill>
                            <a:effectLst>
                              <a:outerShdw blurRad="38100" dist="25400" dir="5400000" algn="ctr" rotWithShape="0">
                                <a:srgbClr val="6E747A">
                                  <a:alpha val="43000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১</m:t>
                        </m:r>
                      </m:num>
                      <m:den>
                        <m:r>
                          <a:rPr lang="bn-BD" sz="1200" i="1" smtClean="0">
                            <a:ln w="0"/>
                            <a:solidFill>
                              <a:schemeClr val="accent1"/>
                            </a:solidFill>
                            <a:effectLst>
                              <a:outerShdw blurRad="38100" dist="25400" dir="5400000" algn="ctr" rotWithShape="0">
                                <a:srgbClr val="6E747A">
                                  <a:alpha val="43000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৪</m:t>
                        </m:r>
                      </m:den>
                    </m:f>
                    <m:r>
                      <a:rPr lang="bn-BD" sz="1200" i="1" smtClean="0">
                        <a:ln w="0"/>
                        <a:solidFill>
                          <a:schemeClr val="accent1"/>
                        </a:solidFill>
                        <a:effectLst>
                          <a:outerShdw blurRad="38100" dist="25400" dir="5400000" algn="ctr" rotWithShape="0">
                            <a:srgbClr val="6E747A">
                              <a:alpha val="43000"/>
                            </a:srgbClr>
                          </a:outerShdw>
                        </a:effectLst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,</m:t>
                    </m:r>
                  </m:oMath>
                </a14:m>
                <a:r>
                  <a:rPr lang="en-US" sz="1200" dirty="0">
                    <a:ln w="0"/>
                    <a:solidFill>
                      <a:schemeClr val="accent1"/>
                    </a:solidFill>
                    <a:effectLst>
                      <a:outerShdw blurRad="38100" dist="25400" dir="5400000" algn="ctr" rotWithShape="0">
                        <a:srgbClr val="6E747A">
                          <a:alpha val="43000"/>
                        </a:srgbClr>
                      </a:outerShdw>
                    </a:effectLst>
                    <a:cs typeface="NikoshBAN" panose="02000000000000000000" pitchFamily="2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1200" i="1">
                            <a:ln w="0"/>
                            <a:solidFill>
                              <a:schemeClr val="accent1"/>
                            </a:solidFill>
                            <a:effectLst>
                              <a:outerShdw blurRad="38100" dist="25400" dir="5400000" algn="ctr" rotWithShape="0">
                                <a:srgbClr val="6E747A">
                                  <a:alpha val="43000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fPr>
                      <m:num>
                        <m:r>
                          <a:rPr lang="bn-BD" sz="1200" i="1" smtClean="0">
                            <a:ln w="0"/>
                            <a:solidFill>
                              <a:schemeClr val="accent1"/>
                            </a:solidFill>
                            <a:effectLst>
                              <a:outerShdw blurRad="38100" dist="25400" dir="5400000" algn="ctr" rotWithShape="0">
                                <a:srgbClr val="6E747A">
                                  <a:alpha val="43000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৩</m:t>
                        </m:r>
                      </m:num>
                      <m:den>
                        <m:r>
                          <a:rPr lang="bn-BD" sz="1200" i="1" smtClean="0">
                            <a:ln w="0"/>
                            <a:solidFill>
                              <a:schemeClr val="accent1"/>
                            </a:solidFill>
                            <a:effectLst>
                              <a:outerShdw blurRad="38100" dist="25400" dir="5400000" algn="ctr" rotWithShape="0">
                                <a:srgbClr val="6E747A">
                                  <a:alpha val="43000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১৬</m:t>
                        </m:r>
                      </m:den>
                    </m:f>
                    <m:r>
                      <a:rPr lang="bn-BD" sz="1200" i="1">
                        <a:ln w="0"/>
                        <a:solidFill>
                          <a:schemeClr val="accent1"/>
                        </a:solidFill>
                        <a:effectLst>
                          <a:outerShdw blurRad="38100" dist="25400" dir="5400000" algn="ctr" rotWithShape="0">
                            <a:srgbClr val="6E747A">
                              <a:alpha val="43000"/>
                            </a:srgbClr>
                          </a:outerShdw>
                        </a:effectLst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,</m:t>
                    </m:r>
                  </m:oMath>
                </a14:m>
                <a:r>
                  <a:rPr lang="en-US" sz="1200" dirty="0">
                    <a:ln w="0"/>
                    <a:solidFill>
                      <a:schemeClr val="accent1"/>
                    </a:solidFill>
                    <a:effectLst>
                      <a:outerShdw blurRad="38100" dist="25400" dir="5400000" algn="ctr" rotWithShape="0">
                        <a:srgbClr val="6E747A">
                          <a:alpha val="43000"/>
                        </a:srgbClr>
                      </a:outerShdw>
                    </a:effectLst>
                    <a:cs typeface="NikoshBAN" panose="02000000000000000000" pitchFamily="2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1200" i="1">
                            <a:ln w="0"/>
                            <a:solidFill>
                              <a:schemeClr val="accent1"/>
                            </a:solidFill>
                            <a:effectLst>
                              <a:outerShdw blurRad="38100" dist="25400" dir="5400000" algn="ctr" rotWithShape="0">
                                <a:srgbClr val="6E747A">
                                  <a:alpha val="43000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fPr>
                      <m:num>
                        <m:r>
                          <a:rPr lang="bn-BD" sz="1200" i="1" smtClean="0">
                            <a:ln w="0"/>
                            <a:solidFill>
                              <a:schemeClr val="accent1"/>
                            </a:solidFill>
                            <a:effectLst>
                              <a:outerShdw blurRad="38100" dist="25400" dir="5400000" algn="ctr" rotWithShape="0">
                                <a:srgbClr val="6E747A">
                                  <a:alpha val="43000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৯</m:t>
                        </m:r>
                      </m:num>
                      <m:den>
                        <m:r>
                          <a:rPr lang="bn-BD" sz="1200" i="1" smtClean="0">
                            <a:ln w="0"/>
                            <a:solidFill>
                              <a:schemeClr val="accent1"/>
                            </a:solidFill>
                            <a:effectLst>
                              <a:outerShdw blurRad="38100" dist="25400" dir="5400000" algn="ctr" rotWithShape="0">
                                <a:srgbClr val="6E747A">
                                  <a:alpha val="43000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২০</m:t>
                        </m:r>
                        <m:r>
                          <a:rPr lang="bn-BD" sz="1200" i="1" smtClean="0">
                            <a:ln w="0"/>
                            <a:solidFill>
                              <a:schemeClr val="accent1"/>
                            </a:solidFill>
                            <a:effectLst>
                              <a:outerShdw blurRad="38100" dist="25400" dir="5400000" algn="ctr" rotWithShape="0">
                                <a:srgbClr val="6E747A">
                                  <a:alpha val="43000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  </m:t>
                        </m:r>
                      </m:den>
                    </m:f>
                  </m:oMath>
                </a14:m>
                <a:r>
                  <a:rPr lang="bn-BD" sz="1200" dirty="0" smtClean="0">
                    <a:ln w="0"/>
                    <a:solidFill>
                      <a:schemeClr val="accent1"/>
                    </a:solidFill>
                    <a:effectLst>
                      <a:outerShdw blurRad="38100" dist="25400" dir="5400000" algn="ctr" rotWithShape="0">
                        <a:srgbClr val="6E747A">
                          <a:alpha val="43000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 ভগ্নাংশগুলোর কয়েকটি</a:t>
                </a:r>
                <a:r>
                  <a:rPr lang="bn-BD" sz="1200" baseline="0" dirty="0" smtClean="0">
                    <a:ln w="0"/>
                    <a:solidFill>
                      <a:schemeClr val="accent1"/>
                    </a:solidFill>
                    <a:effectLst>
                      <a:outerShdw blurRad="38100" dist="25400" dir="5400000" algn="ctr" rotWithShape="0">
                        <a:srgbClr val="6E747A">
                          <a:alpha val="43000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 সাধারণ গুণিতক লিখ ?(</a:t>
                </a:r>
                <a14:m>
                  <m:oMath xmlns:m="http://schemas.openxmlformats.org/officeDocument/2006/math">
                    <m:box>
                      <m:boxPr>
                        <m:ctrlPr>
                          <a:rPr lang="bn-BD" sz="800" i="1" baseline="0" smtClean="0">
                            <a:ln w="0"/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boxPr>
                      <m:e>
                        <m:argPr>
                          <m:argSz m:val="-1"/>
                        </m:argPr>
                        <m:f>
                          <m:fPr>
                            <m:ctrlPr>
                              <a:rPr lang="bn-BD" sz="800" i="1" baseline="0" smtClean="0">
                                <a:ln w="0"/>
                                <a:effectLst>
                                  <a:outerShdw blurRad="38100" dist="19050" dir="2700000" algn="tl" rotWithShape="0">
                                    <a:schemeClr val="dk1">
                                      <a:alpha val="40000"/>
                                    </a:schemeClr>
                                  </a:outerShdw>
                                </a:effectLst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</m:ctrlPr>
                          </m:fPr>
                          <m:num>
                            <m:r>
                              <a:rPr lang="bn-BD" sz="800" b="0" i="1" baseline="0" smtClean="0">
                                <a:ln w="0"/>
                                <a:effectLst>
                                  <a:outerShdw blurRad="38100" dist="19050" dir="2700000" algn="tl" rotWithShape="0">
                                    <a:schemeClr val="dk1">
                                      <a:alpha val="40000"/>
                                    </a:schemeClr>
                                  </a:outerShdw>
                                </a:effectLst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  <m:t>৯</m:t>
                            </m:r>
                          </m:num>
                          <m:den>
                            <m:r>
                              <a:rPr lang="bn-BD" sz="800" b="0" i="1" baseline="0" smtClean="0">
                                <a:ln w="0"/>
                                <a:effectLst>
                                  <a:outerShdw blurRad="38100" dist="19050" dir="2700000" algn="tl" rotWithShape="0">
                                    <a:schemeClr val="dk1">
                                      <a:alpha val="40000"/>
                                    </a:schemeClr>
                                  </a:outerShdw>
                                </a:effectLst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  <m:t>২</m:t>
                            </m:r>
                          </m:den>
                        </m:f>
                      </m:e>
                    </m:box>
                    <m:r>
                      <a:rPr lang="bn-BD" sz="800" b="0" i="1" baseline="0" smtClean="0">
                        <a:ln w="0"/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,</m:t>
                    </m:r>
                  </m:oMath>
                </a14:m>
                <a:r>
                  <a:rPr lang="bn-BD" sz="1200" dirty="0" smtClean="0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bn-BD" sz="2400" i="1" baseline="0" smtClean="0">
                            <a:ln w="0"/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fPr>
                      <m:num>
                        <m:r>
                          <a:rPr lang="bn-BD" sz="2400" b="0" i="1" baseline="0" smtClean="0">
                            <a:ln w="0"/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৯</m:t>
                        </m:r>
                      </m:num>
                      <m:den>
                        <m:r>
                          <a:rPr lang="bn-BD" sz="2400" b="0" i="1" baseline="0" smtClean="0">
                            <a:ln w="0"/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৪</m:t>
                        </m:r>
                      </m:den>
                    </m:f>
                    <m:r>
                      <a:rPr lang="bn-BD" sz="2400" b="0" i="1" baseline="0" smtClean="0">
                        <a:ln w="0"/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,</m:t>
                    </m:r>
                    <m:f>
                      <m:fPr>
                        <m:ctrlPr>
                          <a:rPr lang="bn-BD" sz="1200" i="1" baseline="0" smtClean="0">
                            <a:ln w="0"/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fPr>
                      <m:num>
                        <m:r>
                          <a:rPr lang="bn-BD" sz="1200" b="0" i="1" baseline="0" smtClean="0">
                            <a:ln w="0"/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১৮</m:t>
                        </m:r>
                      </m:num>
                      <m:den>
                        <m:r>
                          <a:rPr lang="bn-BD" sz="1200" b="0" i="1" baseline="0" smtClean="0">
                            <a:ln w="0"/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২</m:t>
                        </m:r>
                      </m:den>
                    </m:f>
                  </m:oMath>
                </a14:m>
                <a:r>
                  <a:rPr lang="bn-BD" sz="1200" dirty="0" smtClean="0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,</a:t>
                </a:r>
                <a:r>
                  <a:rPr lang="bn-BD" sz="1200" baseline="0" dirty="0" smtClean="0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cs typeface="NikoshBAN" panose="02000000000000000000" pitchFamily="2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bn-BD" sz="1200" i="1" baseline="0" smtClean="0">
                            <a:ln w="0"/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fPr>
                      <m:num>
                        <m:r>
                          <a:rPr lang="bn-BD" sz="1200" b="0" i="1" baseline="0" smtClean="0">
                            <a:ln w="0"/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১৮</m:t>
                        </m:r>
                      </m:num>
                      <m:den>
                        <m:r>
                          <a:rPr lang="bn-BD" sz="1200" b="0" i="1" baseline="0" smtClean="0">
                            <a:ln w="0"/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৪</m:t>
                        </m:r>
                      </m:den>
                    </m:f>
                    <m:r>
                      <a:rPr lang="bn-BD" sz="1200" b="0" i="0" baseline="0" smtClean="0">
                        <a:ln w="0"/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………</m:t>
                    </m:r>
                  </m:oMath>
                </a14:m>
                <a:r>
                  <a:rPr lang="bn-BD" sz="1200" baseline="0" dirty="0" smtClean="0">
                    <a:ln w="0"/>
                    <a:solidFill>
                      <a:schemeClr val="accent1"/>
                    </a:solidFill>
                    <a:effectLst>
                      <a:outerShdw blurRad="38100" dist="25400" dir="5400000" algn="ctr" rotWithShape="0">
                        <a:srgbClr val="6E747A">
                          <a:alpha val="43000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) </a:t>
                </a:r>
                <a:r>
                  <a:rPr lang="bn-BD" sz="1200" dirty="0" smtClean="0">
                    <a:ln w="0"/>
                    <a:solidFill>
                      <a:schemeClr val="accent1"/>
                    </a:solidFill>
                    <a:effectLst>
                      <a:outerShdw blurRad="38100" dist="25400" dir="5400000" algn="ctr" rotWithShape="0">
                        <a:srgbClr val="6E747A">
                          <a:alpha val="43000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  ।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1200" i="1" smtClean="0">
                            <a:ln w="0"/>
                            <a:solidFill>
                              <a:schemeClr val="accent1"/>
                            </a:solidFill>
                            <a:effectLst>
                              <a:outerShdw blurRad="38100" dist="25400" dir="5400000" algn="ctr" rotWithShape="0">
                                <a:srgbClr val="6E747A">
                                  <a:alpha val="43000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fPr>
                      <m:num>
                        <m:r>
                          <a:rPr lang="bn-BD" sz="1200" i="1" smtClean="0">
                            <a:ln w="0"/>
                            <a:solidFill>
                              <a:schemeClr val="accent1"/>
                            </a:solidFill>
                            <a:effectLst>
                              <a:outerShdw blurRad="38100" dist="25400" dir="5400000" algn="ctr" rotWithShape="0">
                                <a:srgbClr val="6E747A">
                                  <a:alpha val="43000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১</m:t>
                        </m:r>
                      </m:num>
                      <m:den>
                        <m:r>
                          <a:rPr lang="bn-BD" sz="1200" i="1" smtClean="0">
                            <a:ln w="0"/>
                            <a:solidFill>
                              <a:schemeClr val="accent1"/>
                            </a:solidFill>
                            <a:effectLst>
                              <a:outerShdw blurRad="38100" dist="25400" dir="5400000" algn="ctr" rotWithShape="0">
                                <a:srgbClr val="6E747A">
                                  <a:alpha val="43000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৪</m:t>
                        </m:r>
                      </m:den>
                    </m:f>
                    <m:r>
                      <a:rPr lang="bn-BD" sz="1200" i="1" smtClean="0">
                        <a:ln w="0"/>
                        <a:solidFill>
                          <a:schemeClr val="accent1"/>
                        </a:solidFill>
                        <a:effectLst>
                          <a:outerShdw blurRad="38100" dist="25400" dir="5400000" algn="ctr" rotWithShape="0">
                            <a:srgbClr val="6E747A">
                              <a:alpha val="43000"/>
                            </a:srgbClr>
                          </a:outerShdw>
                        </a:effectLst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,</m:t>
                    </m:r>
                  </m:oMath>
                </a14:m>
                <a:r>
                  <a:rPr lang="en-US" sz="1200" dirty="0">
                    <a:ln w="0"/>
                    <a:solidFill>
                      <a:schemeClr val="accent1"/>
                    </a:solidFill>
                    <a:effectLst>
                      <a:outerShdw blurRad="38100" dist="25400" dir="5400000" algn="ctr" rotWithShape="0">
                        <a:srgbClr val="6E747A">
                          <a:alpha val="43000"/>
                        </a:srgbClr>
                      </a:outerShdw>
                    </a:effectLst>
                    <a:cs typeface="NikoshBAN" panose="02000000000000000000" pitchFamily="2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1200" i="1">
                            <a:ln w="0"/>
                            <a:solidFill>
                              <a:schemeClr val="accent1"/>
                            </a:solidFill>
                            <a:effectLst>
                              <a:outerShdw blurRad="38100" dist="25400" dir="5400000" algn="ctr" rotWithShape="0">
                                <a:srgbClr val="6E747A">
                                  <a:alpha val="43000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fPr>
                      <m:num>
                        <m:r>
                          <a:rPr lang="bn-BD" sz="1200" i="1" smtClean="0">
                            <a:ln w="0"/>
                            <a:solidFill>
                              <a:schemeClr val="accent1"/>
                            </a:solidFill>
                            <a:effectLst>
                              <a:outerShdw blurRad="38100" dist="25400" dir="5400000" algn="ctr" rotWithShape="0">
                                <a:srgbClr val="6E747A">
                                  <a:alpha val="43000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৩</m:t>
                        </m:r>
                      </m:num>
                      <m:den>
                        <m:r>
                          <a:rPr lang="bn-BD" sz="1200" i="1" smtClean="0">
                            <a:ln w="0"/>
                            <a:solidFill>
                              <a:schemeClr val="accent1"/>
                            </a:solidFill>
                            <a:effectLst>
                              <a:outerShdw blurRad="38100" dist="25400" dir="5400000" algn="ctr" rotWithShape="0">
                                <a:srgbClr val="6E747A">
                                  <a:alpha val="43000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১৬</m:t>
                        </m:r>
                      </m:den>
                    </m:f>
                    <m:r>
                      <a:rPr lang="bn-BD" sz="1200" i="1">
                        <a:ln w="0"/>
                        <a:solidFill>
                          <a:schemeClr val="accent1"/>
                        </a:solidFill>
                        <a:effectLst>
                          <a:outerShdw blurRad="38100" dist="25400" dir="5400000" algn="ctr" rotWithShape="0">
                            <a:srgbClr val="6E747A">
                              <a:alpha val="43000"/>
                            </a:srgbClr>
                          </a:outerShdw>
                        </a:effectLst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,</m:t>
                    </m:r>
                  </m:oMath>
                </a14:m>
                <a:r>
                  <a:rPr lang="en-US" sz="1200" dirty="0">
                    <a:ln w="0"/>
                    <a:solidFill>
                      <a:schemeClr val="accent1"/>
                    </a:solidFill>
                    <a:effectLst>
                      <a:outerShdw blurRad="38100" dist="25400" dir="5400000" algn="ctr" rotWithShape="0">
                        <a:srgbClr val="6E747A">
                          <a:alpha val="43000"/>
                        </a:srgbClr>
                      </a:outerShdw>
                    </a:effectLst>
                    <a:cs typeface="NikoshBAN" panose="02000000000000000000" pitchFamily="2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1200" i="1">
                            <a:ln w="0"/>
                            <a:solidFill>
                              <a:schemeClr val="accent1"/>
                            </a:solidFill>
                            <a:effectLst>
                              <a:outerShdw blurRad="38100" dist="25400" dir="5400000" algn="ctr" rotWithShape="0">
                                <a:srgbClr val="6E747A">
                                  <a:alpha val="43000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fPr>
                      <m:num>
                        <m:r>
                          <a:rPr lang="bn-BD" sz="1200" i="1" smtClean="0">
                            <a:ln w="0"/>
                            <a:solidFill>
                              <a:schemeClr val="accent1"/>
                            </a:solidFill>
                            <a:effectLst>
                              <a:outerShdw blurRad="38100" dist="25400" dir="5400000" algn="ctr" rotWithShape="0">
                                <a:srgbClr val="6E747A">
                                  <a:alpha val="43000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৯</m:t>
                        </m:r>
                      </m:num>
                      <m:den>
                        <m:r>
                          <a:rPr lang="bn-BD" sz="1200" i="1" smtClean="0">
                            <a:ln w="0"/>
                            <a:solidFill>
                              <a:schemeClr val="accent1"/>
                            </a:solidFill>
                            <a:effectLst>
                              <a:outerShdw blurRad="38100" dist="25400" dir="5400000" algn="ctr" rotWithShape="0">
                                <a:srgbClr val="6E747A">
                                  <a:alpha val="43000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২০</m:t>
                        </m:r>
                        <m:r>
                          <a:rPr lang="bn-BD" sz="1200" i="1" smtClean="0">
                            <a:ln w="0"/>
                            <a:solidFill>
                              <a:schemeClr val="accent1"/>
                            </a:solidFill>
                            <a:effectLst>
                              <a:outerShdw blurRad="38100" dist="25400" dir="5400000" algn="ctr" rotWithShape="0">
                                <a:srgbClr val="6E747A">
                                  <a:alpha val="43000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  </m:t>
                        </m:r>
                      </m:den>
                    </m:f>
                  </m:oMath>
                </a14:m>
                <a:r>
                  <a:rPr lang="bn-BD" sz="1200" dirty="0" smtClean="0">
                    <a:ln w="0"/>
                    <a:solidFill>
                      <a:schemeClr val="accent1"/>
                    </a:solidFill>
                    <a:effectLst>
                      <a:outerShdw blurRad="38100" dist="25400" dir="5400000" algn="ctr" rotWithShape="0">
                        <a:srgbClr val="6E747A">
                          <a:alpha val="43000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 ভগ্নাংশগুলোর </a:t>
                </a:r>
                <a:r>
                  <a:rPr lang="bn-BD" sz="1200" dirty="0">
                    <a:ln w="0"/>
                    <a:solidFill>
                      <a:schemeClr val="accent1"/>
                    </a:solidFill>
                    <a:effectLst>
                      <a:outerShdw blurRad="38100" dist="25400" dir="5400000" algn="ctr" rotWithShape="0">
                        <a:srgbClr val="6E747A">
                          <a:alpha val="43000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ল</a:t>
                </a:r>
                <a:r>
                  <a:rPr lang="en-US" sz="1200" dirty="0">
                    <a:ln w="0"/>
                    <a:solidFill>
                      <a:schemeClr val="accent1"/>
                    </a:solidFill>
                    <a:effectLst>
                      <a:outerShdw blurRad="38100" dist="25400" dir="5400000" algn="ctr" rotWithShape="0">
                        <a:srgbClr val="6E747A">
                          <a:alpha val="43000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.</a:t>
                </a:r>
                <a:r>
                  <a:rPr lang="bn-BD" sz="1200" dirty="0">
                    <a:ln w="0"/>
                    <a:solidFill>
                      <a:schemeClr val="accent1"/>
                    </a:solidFill>
                    <a:effectLst>
                      <a:outerShdw blurRad="38100" dist="25400" dir="5400000" algn="ctr" rotWithShape="0">
                        <a:srgbClr val="6E747A">
                          <a:alpha val="43000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সা</a:t>
                </a:r>
                <a:r>
                  <a:rPr lang="en-US" sz="1200" dirty="0">
                    <a:ln w="0"/>
                    <a:solidFill>
                      <a:schemeClr val="accent1"/>
                    </a:solidFill>
                    <a:effectLst>
                      <a:outerShdw blurRad="38100" dist="25400" dir="5400000" algn="ctr" rotWithShape="0">
                        <a:srgbClr val="6E747A">
                          <a:alpha val="43000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.</a:t>
                </a:r>
                <a:r>
                  <a:rPr lang="bn-BD" sz="1200" dirty="0">
                    <a:ln w="0"/>
                    <a:solidFill>
                      <a:schemeClr val="accent1"/>
                    </a:solidFill>
                    <a:effectLst>
                      <a:outerShdw blurRad="38100" dist="25400" dir="5400000" algn="ctr" rotWithShape="0">
                        <a:srgbClr val="6E747A">
                          <a:alpha val="43000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গু </a:t>
                </a:r>
                <a:r>
                  <a:rPr lang="bn-BD" sz="1200" dirty="0" smtClean="0">
                    <a:ln w="0"/>
                    <a:solidFill>
                      <a:schemeClr val="accent1"/>
                    </a:solidFill>
                    <a:effectLst>
                      <a:outerShdw blurRad="38100" dist="25400" dir="5400000" algn="ctr" rotWithShape="0">
                        <a:srgbClr val="6E747A">
                          <a:alpha val="43000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কত? (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bn-BD" sz="1200" i="1" baseline="0" smtClean="0">
                            <a:ln w="0"/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fPr>
                      <m:num>
                        <m:r>
                          <a:rPr lang="bn-BD" sz="1200" b="0" i="1" baseline="0" smtClean="0">
                            <a:ln w="0"/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৯</m:t>
                        </m:r>
                      </m:num>
                      <m:den>
                        <m:r>
                          <a:rPr lang="bn-BD" sz="1200" b="0" i="1" baseline="0" smtClean="0">
                            <a:ln w="0"/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৪</m:t>
                        </m:r>
                      </m:den>
                    </m:f>
                  </m:oMath>
                </a14:m>
                <a:r>
                  <a:rPr lang="bn-BD" dirty="0" smtClean="0"/>
                  <a:t>)। </a:t>
                </a:r>
                <a:r>
                  <a:rPr lang="bn-BD" baseline="0" dirty="0" smtClean="0"/>
                  <a:t> ৯ এবং  ৪ ভগ্নাংশগুলোর  কি ? </a:t>
                </a:r>
                <a:r>
                  <a:rPr lang="bn-BD" dirty="0" smtClean="0"/>
                  <a:t> কাজটি একক</a:t>
                </a:r>
                <a:r>
                  <a:rPr lang="bn-BD" baseline="0" dirty="0" smtClean="0"/>
                  <a:t> কাজ হিসাবে দেওয়া যেতে পারে । </a:t>
                </a:r>
                <a:r>
                  <a:rPr lang="en-US" baseline="0" dirty="0" smtClean="0"/>
                  <a:t> </a:t>
                </a:r>
                <a:endParaRPr lang="en-US" dirty="0" smtClean="0"/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marR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bn-BD" sz="1200" i="0" smtClean="0">
                    <a:ln w="0"/>
                    <a:solidFill>
                      <a:schemeClr val="accent1"/>
                    </a:solidFill>
                    <a:effectLst>
                      <a:outerShdw blurRad="38100" dist="25400" dir="5400000" algn="ctr" rotWithShape="0">
                        <a:srgbClr val="6E747A">
                          <a:alpha val="43000"/>
                        </a:srgbClr>
                      </a:outerShdw>
                    </a:effectLst>
                    <a:latin typeface="Cambria Math" panose="02040503050406030204" pitchFamily="18" charset="0"/>
                    <a:cs typeface="NikoshBAN" panose="02000000000000000000" pitchFamily="2" charset="0"/>
                  </a:rPr>
                  <a:t>১</a:t>
                </a:r>
                <a:r>
                  <a:rPr lang="en-US" sz="1200" i="0" smtClean="0">
                    <a:ln w="0"/>
                    <a:solidFill>
                      <a:schemeClr val="accent1"/>
                    </a:solidFill>
                    <a:effectLst>
                      <a:outerShdw blurRad="38100" dist="25400" dir="5400000" algn="ctr" rotWithShape="0">
                        <a:srgbClr val="6E747A">
                          <a:alpha val="43000"/>
                        </a:srgbClr>
                      </a:outerShdw>
                    </a:effectLst>
                    <a:latin typeface="Cambria Math" panose="02040503050406030204" pitchFamily="18" charset="0"/>
                    <a:cs typeface="NikoshBAN" panose="02000000000000000000" pitchFamily="2" charset="0"/>
                  </a:rPr>
                  <a:t>/</a:t>
                </a:r>
                <a:r>
                  <a:rPr lang="bn-BD" sz="1200" i="0" smtClean="0">
                    <a:ln w="0"/>
                    <a:solidFill>
                      <a:schemeClr val="accent1"/>
                    </a:solidFill>
                    <a:effectLst>
                      <a:outerShdw blurRad="38100" dist="25400" dir="5400000" algn="ctr" rotWithShape="0">
                        <a:srgbClr val="6E747A">
                          <a:alpha val="43000"/>
                        </a:srgbClr>
                      </a:outerShdw>
                    </a:effectLst>
                    <a:latin typeface="Cambria Math" panose="02040503050406030204" pitchFamily="18" charset="0"/>
                    <a:cs typeface="NikoshBAN" panose="02000000000000000000" pitchFamily="2" charset="0"/>
                  </a:rPr>
                  <a:t>৪,</a:t>
                </a:r>
                <a:r>
                  <a:rPr lang="en-US" sz="1200" dirty="0">
                    <a:ln w="0"/>
                    <a:solidFill>
                      <a:schemeClr val="accent1"/>
                    </a:solidFill>
                    <a:effectLst>
                      <a:outerShdw blurRad="38100" dist="25400" dir="5400000" algn="ctr" rotWithShape="0">
                        <a:srgbClr val="6E747A">
                          <a:alpha val="43000"/>
                        </a:srgbClr>
                      </a:outerShdw>
                    </a:effectLst>
                    <a:cs typeface="NikoshBAN" panose="02000000000000000000" pitchFamily="2" charset="0"/>
                  </a:rPr>
                  <a:t> </a:t>
                </a:r>
                <a:r>
                  <a:rPr lang="bn-BD" sz="1200" i="0" smtClean="0">
                    <a:ln w="0"/>
                    <a:solidFill>
                      <a:schemeClr val="accent1"/>
                    </a:solidFill>
                    <a:effectLst>
                      <a:outerShdw blurRad="38100" dist="25400" dir="5400000" algn="ctr" rotWithShape="0">
                        <a:srgbClr val="6E747A">
                          <a:alpha val="43000"/>
                        </a:srgbClr>
                      </a:outerShdw>
                    </a:effectLst>
                    <a:latin typeface="Cambria Math" panose="02040503050406030204" pitchFamily="18" charset="0"/>
                    <a:cs typeface="NikoshBAN" panose="02000000000000000000" pitchFamily="2" charset="0"/>
                  </a:rPr>
                  <a:t>৩</a:t>
                </a:r>
                <a:r>
                  <a:rPr lang="en-US" sz="1200" i="0">
                    <a:ln w="0"/>
                    <a:solidFill>
                      <a:schemeClr val="accent1"/>
                    </a:solidFill>
                    <a:effectLst>
                      <a:outerShdw blurRad="38100" dist="25400" dir="5400000" algn="ctr" rotWithShape="0">
                        <a:srgbClr val="6E747A">
                          <a:alpha val="43000"/>
                        </a:srgbClr>
                      </a:outerShdw>
                    </a:effectLst>
                    <a:latin typeface="Cambria Math" panose="02040503050406030204" pitchFamily="18" charset="0"/>
                    <a:cs typeface="NikoshBAN" panose="02000000000000000000" pitchFamily="2" charset="0"/>
                  </a:rPr>
                  <a:t>/</a:t>
                </a:r>
                <a:r>
                  <a:rPr lang="bn-BD" sz="1200" i="0" smtClean="0">
                    <a:ln w="0"/>
                    <a:solidFill>
                      <a:schemeClr val="accent1"/>
                    </a:solidFill>
                    <a:effectLst>
                      <a:outerShdw blurRad="38100" dist="25400" dir="5400000" algn="ctr" rotWithShape="0">
                        <a:srgbClr val="6E747A">
                          <a:alpha val="43000"/>
                        </a:srgbClr>
                      </a:outerShdw>
                    </a:effectLst>
                    <a:latin typeface="Cambria Math" panose="02040503050406030204" pitchFamily="18" charset="0"/>
                    <a:cs typeface="NikoshBAN" panose="02000000000000000000" pitchFamily="2" charset="0"/>
                  </a:rPr>
                  <a:t>১৬</a:t>
                </a:r>
                <a:r>
                  <a:rPr lang="bn-BD" sz="1200" i="0">
                    <a:ln w="0"/>
                    <a:solidFill>
                      <a:schemeClr val="accent1"/>
                    </a:solidFill>
                    <a:effectLst>
                      <a:outerShdw blurRad="38100" dist="25400" dir="5400000" algn="ctr" rotWithShape="0">
                        <a:srgbClr val="6E747A">
                          <a:alpha val="43000"/>
                        </a:srgbClr>
                      </a:outerShdw>
                    </a:effectLst>
                    <a:latin typeface="Cambria Math" panose="02040503050406030204" pitchFamily="18" charset="0"/>
                    <a:cs typeface="NikoshBAN" panose="02000000000000000000" pitchFamily="2" charset="0"/>
                  </a:rPr>
                  <a:t>,</a:t>
                </a:r>
                <a:r>
                  <a:rPr lang="en-US" sz="1200" dirty="0">
                    <a:ln w="0"/>
                    <a:solidFill>
                      <a:schemeClr val="accent1"/>
                    </a:solidFill>
                    <a:effectLst>
                      <a:outerShdw blurRad="38100" dist="25400" dir="5400000" algn="ctr" rotWithShape="0">
                        <a:srgbClr val="6E747A">
                          <a:alpha val="43000"/>
                        </a:srgbClr>
                      </a:outerShdw>
                    </a:effectLst>
                    <a:cs typeface="NikoshBAN" panose="02000000000000000000" pitchFamily="2" charset="0"/>
                  </a:rPr>
                  <a:t> </a:t>
                </a:r>
                <a:r>
                  <a:rPr lang="bn-BD" sz="1200" i="0" smtClean="0">
                    <a:ln w="0"/>
                    <a:solidFill>
                      <a:schemeClr val="accent1"/>
                    </a:solidFill>
                    <a:effectLst>
                      <a:outerShdw blurRad="38100" dist="25400" dir="5400000" algn="ctr" rotWithShape="0">
                        <a:srgbClr val="6E747A">
                          <a:alpha val="43000"/>
                        </a:srgbClr>
                      </a:outerShdw>
                    </a:effectLst>
                    <a:latin typeface="Cambria Math" panose="02040503050406030204" pitchFamily="18" charset="0"/>
                    <a:cs typeface="NikoshBAN" panose="02000000000000000000" pitchFamily="2" charset="0"/>
                  </a:rPr>
                  <a:t>৯</a:t>
                </a:r>
                <a:r>
                  <a:rPr lang="en-US" sz="1200" i="0">
                    <a:ln w="0"/>
                    <a:solidFill>
                      <a:schemeClr val="accent1"/>
                    </a:solidFill>
                    <a:effectLst>
                      <a:outerShdw blurRad="38100" dist="25400" dir="5400000" algn="ctr" rotWithShape="0">
                        <a:srgbClr val="6E747A">
                          <a:alpha val="43000"/>
                        </a:srgbClr>
                      </a:outerShdw>
                    </a:effectLst>
                    <a:latin typeface="Cambria Math" panose="02040503050406030204" pitchFamily="18" charset="0"/>
                    <a:cs typeface="NikoshBAN" panose="02000000000000000000" pitchFamily="2" charset="0"/>
                  </a:rPr>
                  <a:t>/(</a:t>
                </a:r>
                <a:r>
                  <a:rPr lang="bn-BD" sz="1200" i="0" smtClean="0">
                    <a:ln w="0"/>
                    <a:solidFill>
                      <a:schemeClr val="accent1"/>
                    </a:solidFill>
                    <a:effectLst>
                      <a:outerShdw blurRad="38100" dist="25400" dir="5400000" algn="ctr" rotWithShape="0">
                        <a:srgbClr val="6E747A">
                          <a:alpha val="43000"/>
                        </a:srgbClr>
                      </a:outerShdw>
                    </a:effectLst>
                    <a:latin typeface="Cambria Math" panose="02040503050406030204" pitchFamily="18" charset="0"/>
                    <a:cs typeface="NikoshBAN" panose="02000000000000000000" pitchFamily="2" charset="0"/>
                  </a:rPr>
                  <a:t>২০  </a:t>
                </a:r>
                <a:r>
                  <a:rPr lang="en-US" sz="1200" i="0">
                    <a:ln w="0"/>
                    <a:solidFill>
                      <a:schemeClr val="accent1"/>
                    </a:solidFill>
                    <a:effectLst>
                      <a:outerShdw blurRad="38100" dist="25400" dir="5400000" algn="ctr" rotWithShape="0">
                        <a:srgbClr val="6E747A">
                          <a:alpha val="43000"/>
                        </a:srgbClr>
                      </a:outerShdw>
                    </a:effectLst>
                    <a:latin typeface="Cambria Math" panose="02040503050406030204" pitchFamily="18" charset="0"/>
                    <a:cs typeface="NikoshBAN" panose="02000000000000000000" pitchFamily="2" charset="0"/>
                  </a:rPr>
                  <a:t>)</a:t>
                </a:r>
                <a:r>
                  <a:rPr lang="bn-BD" sz="1200" dirty="0" smtClean="0">
                    <a:ln w="0"/>
                    <a:solidFill>
                      <a:schemeClr val="accent1"/>
                    </a:solidFill>
                    <a:effectLst>
                      <a:outerShdw blurRad="38100" dist="25400" dir="5400000" algn="ctr" rotWithShape="0">
                        <a:srgbClr val="6E747A">
                          <a:alpha val="43000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 ভগ্নাংশ </a:t>
                </a:r>
                <a:r>
                  <a:rPr lang="bn-BD" sz="1200" dirty="0" smtClean="0">
                    <a:ln w="0"/>
                    <a:solidFill>
                      <a:schemeClr val="accent1"/>
                    </a:solidFill>
                    <a:effectLst>
                      <a:outerShdw blurRad="38100" dist="25400" dir="5400000" algn="ctr" rotWithShape="0">
                        <a:srgbClr val="6E747A">
                          <a:alpha val="43000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গুলোর কয়েকটি</a:t>
                </a:r>
                <a:r>
                  <a:rPr lang="bn-BD" sz="1200" baseline="0" dirty="0" smtClean="0">
                    <a:ln w="0"/>
                    <a:solidFill>
                      <a:schemeClr val="accent1"/>
                    </a:solidFill>
                    <a:effectLst>
                      <a:outerShdw blurRad="38100" dist="25400" dir="5400000" algn="ctr" rotWithShape="0">
                        <a:srgbClr val="6E747A">
                          <a:alpha val="43000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 সাধারণ গুণিতক লিখ ?(</a:t>
                </a:r>
                <a:r>
                  <a:rPr lang="bn-BD" sz="800" i="0" baseline="0" smtClean="0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cs typeface="NikoshBAN" panose="02000000000000000000" pitchFamily="2" charset="0"/>
                  </a:rPr>
                  <a:t>□(64&amp;</a:t>
                </a:r>
                <a:r>
                  <a:rPr lang="bn-BD" sz="800" b="0" i="0" baseline="0" smtClean="0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cs typeface="NikoshBAN" panose="02000000000000000000" pitchFamily="2" charset="0"/>
                  </a:rPr>
                  <a:t>৯/২),</a:t>
                </a:r>
                <a:r>
                  <a:rPr lang="bn-BD" sz="1200" dirty="0" smtClean="0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bn-BD" sz="2400" b="0" i="0" baseline="0" smtClean="0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cs typeface="NikoshBAN" panose="02000000000000000000" pitchFamily="2" charset="0"/>
                  </a:rPr>
                  <a:t>৯/৪,</a:t>
                </a:r>
                <a:r>
                  <a:rPr lang="bn-BD" sz="1200" b="0" i="0" baseline="0" smtClean="0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cs typeface="NikoshBAN" panose="02000000000000000000" pitchFamily="2" charset="0"/>
                  </a:rPr>
                  <a:t>১৮/২</a:t>
                </a:r>
                <a:r>
                  <a:rPr lang="bn-BD" sz="1200" dirty="0" smtClean="0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,</a:t>
                </a:r>
                <a:r>
                  <a:rPr lang="bn-BD" sz="1200" baseline="0" dirty="0" smtClean="0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cs typeface="NikoshBAN" panose="02000000000000000000" pitchFamily="2" charset="0"/>
                  </a:rPr>
                  <a:t> </a:t>
                </a:r>
                <a:r>
                  <a:rPr lang="bn-BD" sz="1200" b="0" i="0" baseline="0" smtClean="0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cs typeface="NikoshBAN" panose="02000000000000000000" pitchFamily="2" charset="0"/>
                  </a:rPr>
                  <a:t>১৮</a:t>
                </a:r>
                <a:r>
                  <a:rPr lang="bn-BD" sz="1200" b="0" i="0" baseline="0" smtClean="0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cs typeface="NikoshBAN" panose="02000000000000000000" pitchFamily="2" charset="0"/>
                  </a:rPr>
                  <a:t>/৪</a:t>
                </a:r>
                <a:r>
                  <a:rPr lang="bn-BD" sz="1200" b="0" i="0" baseline="0" smtClean="0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cs typeface="NikoshBAN" panose="02000000000000000000" pitchFamily="2" charset="0"/>
                  </a:rPr>
                  <a:t>………</a:t>
                </a:r>
                <a:r>
                  <a:rPr lang="bn-BD" sz="1200" baseline="0" dirty="0" smtClean="0">
                    <a:ln w="0"/>
                    <a:solidFill>
                      <a:schemeClr val="accent1"/>
                    </a:solidFill>
                    <a:effectLst>
                      <a:outerShdw blurRad="38100" dist="25400" dir="5400000" algn="ctr" rotWithShape="0">
                        <a:srgbClr val="6E747A">
                          <a:alpha val="43000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) </a:t>
                </a:r>
                <a:r>
                  <a:rPr lang="bn-BD" sz="1200" dirty="0" smtClean="0">
                    <a:ln w="0"/>
                    <a:solidFill>
                      <a:schemeClr val="accent1"/>
                    </a:solidFill>
                    <a:effectLst>
                      <a:outerShdw blurRad="38100" dist="25400" dir="5400000" algn="ctr" rotWithShape="0">
                        <a:srgbClr val="6E747A">
                          <a:alpha val="43000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  । </a:t>
                </a:r>
                <a:r>
                  <a:rPr lang="bn-BD" sz="1200" i="0" smtClean="0">
                    <a:ln w="0"/>
                    <a:solidFill>
                      <a:schemeClr val="accent1"/>
                    </a:solidFill>
                    <a:effectLst>
                      <a:outerShdw blurRad="38100" dist="25400" dir="5400000" algn="ctr" rotWithShape="0">
                        <a:srgbClr val="6E747A">
                          <a:alpha val="43000"/>
                        </a:srgbClr>
                      </a:outerShdw>
                    </a:effectLst>
                    <a:latin typeface="Cambria Math" panose="02040503050406030204" pitchFamily="18" charset="0"/>
                    <a:cs typeface="NikoshBAN" panose="02000000000000000000" pitchFamily="2" charset="0"/>
                  </a:rPr>
                  <a:t>১</a:t>
                </a:r>
                <a:r>
                  <a:rPr lang="en-US" sz="1200" i="0" smtClean="0">
                    <a:ln w="0"/>
                    <a:solidFill>
                      <a:schemeClr val="accent1"/>
                    </a:solidFill>
                    <a:effectLst>
                      <a:outerShdw blurRad="38100" dist="25400" dir="5400000" algn="ctr" rotWithShape="0">
                        <a:srgbClr val="6E747A">
                          <a:alpha val="43000"/>
                        </a:srgbClr>
                      </a:outerShdw>
                    </a:effectLst>
                    <a:latin typeface="Cambria Math" panose="02040503050406030204" pitchFamily="18" charset="0"/>
                    <a:cs typeface="NikoshBAN" panose="02000000000000000000" pitchFamily="2" charset="0"/>
                  </a:rPr>
                  <a:t>/</a:t>
                </a:r>
                <a:r>
                  <a:rPr lang="bn-BD" sz="1200" i="0" smtClean="0">
                    <a:ln w="0"/>
                    <a:solidFill>
                      <a:schemeClr val="accent1"/>
                    </a:solidFill>
                    <a:effectLst>
                      <a:outerShdw blurRad="38100" dist="25400" dir="5400000" algn="ctr" rotWithShape="0">
                        <a:srgbClr val="6E747A">
                          <a:alpha val="43000"/>
                        </a:srgbClr>
                      </a:outerShdw>
                    </a:effectLst>
                    <a:latin typeface="Cambria Math" panose="02040503050406030204" pitchFamily="18" charset="0"/>
                    <a:cs typeface="NikoshBAN" panose="02000000000000000000" pitchFamily="2" charset="0"/>
                  </a:rPr>
                  <a:t>৪,</a:t>
                </a:r>
                <a:r>
                  <a:rPr lang="en-US" sz="1200" dirty="0">
                    <a:ln w="0"/>
                    <a:solidFill>
                      <a:schemeClr val="accent1"/>
                    </a:solidFill>
                    <a:effectLst>
                      <a:outerShdw blurRad="38100" dist="25400" dir="5400000" algn="ctr" rotWithShape="0">
                        <a:srgbClr val="6E747A">
                          <a:alpha val="43000"/>
                        </a:srgbClr>
                      </a:outerShdw>
                    </a:effectLst>
                    <a:cs typeface="NikoshBAN" panose="02000000000000000000" pitchFamily="2" charset="0"/>
                  </a:rPr>
                  <a:t> </a:t>
                </a:r>
                <a:r>
                  <a:rPr lang="bn-BD" sz="1200" i="0" smtClean="0">
                    <a:ln w="0"/>
                    <a:solidFill>
                      <a:schemeClr val="accent1"/>
                    </a:solidFill>
                    <a:effectLst>
                      <a:outerShdw blurRad="38100" dist="25400" dir="5400000" algn="ctr" rotWithShape="0">
                        <a:srgbClr val="6E747A">
                          <a:alpha val="43000"/>
                        </a:srgbClr>
                      </a:outerShdw>
                    </a:effectLst>
                    <a:latin typeface="Cambria Math" panose="02040503050406030204" pitchFamily="18" charset="0"/>
                    <a:cs typeface="NikoshBAN" panose="02000000000000000000" pitchFamily="2" charset="0"/>
                  </a:rPr>
                  <a:t>৩</a:t>
                </a:r>
                <a:r>
                  <a:rPr lang="en-US" sz="1200" i="0">
                    <a:ln w="0"/>
                    <a:solidFill>
                      <a:schemeClr val="accent1"/>
                    </a:solidFill>
                    <a:effectLst>
                      <a:outerShdw blurRad="38100" dist="25400" dir="5400000" algn="ctr" rotWithShape="0">
                        <a:srgbClr val="6E747A">
                          <a:alpha val="43000"/>
                        </a:srgbClr>
                      </a:outerShdw>
                    </a:effectLst>
                    <a:latin typeface="Cambria Math" panose="02040503050406030204" pitchFamily="18" charset="0"/>
                    <a:cs typeface="NikoshBAN" panose="02000000000000000000" pitchFamily="2" charset="0"/>
                  </a:rPr>
                  <a:t>/</a:t>
                </a:r>
                <a:r>
                  <a:rPr lang="bn-BD" sz="1200" i="0" smtClean="0">
                    <a:ln w="0"/>
                    <a:solidFill>
                      <a:schemeClr val="accent1"/>
                    </a:solidFill>
                    <a:effectLst>
                      <a:outerShdw blurRad="38100" dist="25400" dir="5400000" algn="ctr" rotWithShape="0">
                        <a:srgbClr val="6E747A">
                          <a:alpha val="43000"/>
                        </a:srgbClr>
                      </a:outerShdw>
                    </a:effectLst>
                    <a:latin typeface="Cambria Math" panose="02040503050406030204" pitchFamily="18" charset="0"/>
                    <a:cs typeface="NikoshBAN" panose="02000000000000000000" pitchFamily="2" charset="0"/>
                  </a:rPr>
                  <a:t>১৬</a:t>
                </a:r>
                <a:r>
                  <a:rPr lang="bn-BD" sz="1200" i="0">
                    <a:ln w="0"/>
                    <a:solidFill>
                      <a:schemeClr val="accent1"/>
                    </a:solidFill>
                    <a:effectLst>
                      <a:outerShdw blurRad="38100" dist="25400" dir="5400000" algn="ctr" rotWithShape="0">
                        <a:srgbClr val="6E747A">
                          <a:alpha val="43000"/>
                        </a:srgbClr>
                      </a:outerShdw>
                    </a:effectLst>
                    <a:latin typeface="Cambria Math" panose="02040503050406030204" pitchFamily="18" charset="0"/>
                    <a:cs typeface="NikoshBAN" panose="02000000000000000000" pitchFamily="2" charset="0"/>
                  </a:rPr>
                  <a:t>,</a:t>
                </a:r>
                <a:r>
                  <a:rPr lang="en-US" sz="1200" dirty="0">
                    <a:ln w="0"/>
                    <a:solidFill>
                      <a:schemeClr val="accent1"/>
                    </a:solidFill>
                    <a:effectLst>
                      <a:outerShdw blurRad="38100" dist="25400" dir="5400000" algn="ctr" rotWithShape="0">
                        <a:srgbClr val="6E747A">
                          <a:alpha val="43000"/>
                        </a:srgbClr>
                      </a:outerShdw>
                    </a:effectLst>
                    <a:cs typeface="NikoshBAN" panose="02000000000000000000" pitchFamily="2" charset="0"/>
                  </a:rPr>
                  <a:t> </a:t>
                </a:r>
                <a:r>
                  <a:rPr lang="bn-BD" sz="1200" i="0" smtClean="0">
                    <a:ln w="0"/>
                    <a:solidFill>
                      <a:schemeClr val="accent1"/>
                    </a:solidFill>
                    <a:effectLst>
                      <a:outerShdw blurRad="38100" dist="25400" dir="5400000" algn="ctr" rotWithShape="0">
                        <a:srgbClr val="6E747A">
                          <a:alpha val="43000"/>
                        </a:srgbClr>
                      </a:outerShdw>
                    </a:effectLst>
                    <a:latin typeface="Cambria Math" panose="02040503050406030204" pitchFamily="18" charset="0"/>
                    <a:cs typeface="NikoshBAN" panose="02000000000000000000" pitchFamily="2" charset="0"/>
                  </a:rPr>
                  <a:t>৯</a:t>
                </a:r>
                <a:r>
                  <a:rPr lang="en-US" sz="1200" i="0">
                    <a:ln w="0"/>
                    <a:solidFill>
                      <a:schemeClr val="accent1"/>
                    </a:solidFill>
                    <a:effectLst>
                      <a:outerShdw blurRad="38100" dist="25400" dir="5400000" algn="ctr" rotWithShape="0">
                        <a:srgbClr val="6E747A">
                          <a:alpha val="43000"/>
                        </a:srgbClr>
                      </a:outerShdw>
                    </a:effectLst>
                    <a:latin typeface="Cambria Math" panose="02040503050406030204" pitchFamily="18" charset="0"/>
                    <a:cs typeface="NikoshBAN" panose="02000000000000000000" pitchFamily="2" charset="0"/>
                  </a:rPr>
                  <a:t>/(</a:t>
                </a:r>
                <a:r>
                  <a:rPr lang="bn-BD" sz="1200" i="0" smtClean="0">
                    <a:ln w="0"/>
                    <a:solidFill>
                      <a:schemeClr val="accent1"/>
                    </a:solidFill>
                    <a:effectLst>
                      <a:outerShdw blurRad="38100" dist="25400" dir="5400000" algn="ctr" rotWithShape="0">
                        <a:srgbClr val="6E747A">
                          <a:alpha val="43000"/>
                        </a:srgbClr>
                      </a:outerShdw>
                    </a:effectLst>
                    <a:latin typeface="Cambria Math" panose="02040503050406030204" pitchFamily="18" charset="0"/>
                    <a:cs typeface="NikoshBAN" panose="02000000000000000000" pitchFamily="2" charset="0"/>
                  </a:rPr>
                  <a:t>২০  </a:t>
                </a:r>
                <a:r>
                  <a:rPr lang="en-US" sz="1200" i="0">
                    <a:ln w="0"/>
                    <a:solidFill>
                      <a:schemeClr val="accent1"/>
                    </a:solidFill>
                    <a:effectLst>
                      <a:outerShdw blurRad="38100" dist="25400" dir="5400000" algn="ctr" rotWithShape="0">
                        <a:srgbClr val="6E747A">
                          <a:alpha val="43000"/>
                        </a:srgbClr>
                      </a:outerShdw>
                    </a:effectLst>
                    <a:latin typeface="Cambria Math" panose="02040503050406030204" pitchFamily="18" charset="0"/>
                    <a:cs typeface="NikoshBAN" panose="02000000000000000000" pitchFamily="2" charset="0"/>
                  </a:rPr>
                  <a:t>)</a:t>
                </a:r>
                <a:r>
                  <a:rPr lang="bn-BD" sz="1200" dirty="0" smtClean="0">
                    <a:ln w="0"/>
                    <a:solidFill>
                      <a:schemeClr val="accent1"/>
                    </a:solidFill>
                    <a:effectLst>
                      <a:outerShdw blurRad="38100" dist="25400" dir="5400000" algn="ctr" rotWithShape="0">
                        <a:srgbClr val="6E747A">
                          <a:alpha val="43000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 ভগ্নাংশ গুলোর </a:t>
                </a:r>
                <a:r>
                  <a:rPr lang="bn-BD" sz="1200" dirty="0">
                    <a:ln w="0"/>
                    <a:solidFill>
                      <a:schemeClr val="accent1"/>
                    </a:solidFill>
                    <a:effectLst>
                      <a:outerShdw blurRad="38100" dist="25400" dir="5400000" algn="ctr" rotWithShape="0">
                        <a:srgbClr val="6E747A">
                          <a:alpha val="43000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ল</a:t>
                </a:r>
                <a:r>
                  <a:rPr lang="en-US" sz="1200" dirty="0">
                    <a:ln w="0"/>
                    <a:solidFill>
                      <a:schemeClr val="accent1"/>
                    </a:solidFill>
                    <a:effectLst>
                      <a:outerShdw blurRad="38100" dist="25400" dir="5400000" algn="ctr" rotWithShape="0">
                        <a:srgbClr val="6E747A">
                          <a:alpha val="43000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.</a:t>
                </a:r>
                <a:r>
                  <a:rPr lang="bn-BD" sz="1200" dirty="0">
                    <a:ln w="0"/>
                    <a:solidFill>
                      <a:schemeClr val="accent1"/>
                    </a:solidFill>
                    <a:effectLst>
                      <a:outerShdw blurRad="38100" dist="25400" dir="5400000" algn="ctr" rotWithShape="0">
                        <a:srgbClr val="6E747A">
                          <a:alpha val="43000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সা</a:t>
                </a:r>
                <a:r>
                  <a:rPr lang="en-US" sz="1200" dirty="0">
                    <a:ln w="0"/>
                    <a:solidFill>
                      <a:schemeClr val="accent1"/>
                    </a:solidFill>
                    <a:effectLst>
                      <a:outerShdw blurRad="38100" dist="25400" dir="5400000" algn="ctr" rotWithShape="0">
                        <a:srgbClr val="6E747A">
                          <a:alpha val="43000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.</a:t>
                </a:r>
                <a:r>
                  <a:rPr lang="bn-BD" sz="1200" dirty="0">
                    <a:ln w="0"/>
                    <a:solidFill>
                      <a:schemeClr val="accent1"/>
                    </a:solidFill>
                    <a:effectLst>
                      <a:outerShdw blurRad="38100" dist="25400" dir="5400000" algn="ctr" rotWithShape="0">
                        <a:srgbClr val="6E747A">
                          <a:alpha val="43000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গু </a:t>
                </a:r>
                <a:r>
                  <a:rPr lang="bn-BD" sz="1200" dirty="0" smtClean="0">
                    <a:ln w="0"/>
                    <a:solidFill>
                      <a:schemeClr val="accent1"/>
                    </a:solidFill>
                    <a:effectLst>
                      <a:outerShdw blurRad="38100" dist="25400" dir="5400000" algn="ctr" rotWithShape="0">
                        <a:srgbClr val="6E747A">
                          <a:alpha val="43000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কত? (</a:t>
                </a:r>
                <a:r>
                  <a:rPr lang="bn-BD" sz="1200" b="0" i="0" baseline="0" smtClean="0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cs typeface="NikoshBAN" panose="02000000000000000000" pitchFamily="2" charset="0"/>
                  </a:rPr>
                  <a:t>৯</a:t>
                </a:r>
                <a:r>
                  <a:rPr lang="bn-BD" sz="1200" b="0" i="0" baseline="0" smtClean="0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cs typeface="NikoshBAN" panose="02000000000000000000" pitchFamily="2" charset="0"/>
                  </a:rPr>
                  <a:t>/</a:t>
                </a:r>
                <a:r>
                  <a:rPr lang="bn-BD" sz="1200" b="0" i="0" baseline="0" smtClean="0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cs typeface="NikoshBAN" panose="02000000000000000000" pitchFamily="2" charset="0"/>
                  </a:rPr>
                  <a:t>৪</a:t>
                </a:r>
                <a:r>
                  <a:rPr lang="bn-BD" dirty="0" smtClean="0"/>
                  <a:t>)। </a:t>
                </a:r>
                <a:r>
                  <a:rPr lang="bn-BD" baseline="0" dirty="0" smtClean="0"/>
                  <a:t> ৯ ও ৪ ভগ্নাংশ গুলোর  কি ? </a:t>
                </a:r>
                <a:r>
                  <a:rPr lang="bn-BD" dirty="0" smtClean="0"/>
                  <a:t> কাজটি </a:t>
                </a:r>
                <a:r>
                  <a:rPr lang="bn-BD" dirty="0" smtClean="0"/>
                  <a:t>একক</a:t>
                </a:r>
                <a:r>
                  <a:rPr lang="bn-BD" baseline="0" dirty="0" smtClean="0"/>
                  <a:t> কাজ হিসাবে দেওয়া যেতে পারে । </a:t>
                </a:r>
                <a:r>
                  <a:rPr lang="en-US" baseline="0" dirty="0" smtClean="0"/>
                  <a:t> </a:t>
                </a:r>
                <a:endParaRPr lang="en-US" dirty="0" smtClean="0"/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489AE3-BDF1-4220-805C-8DB12009701E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553530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n-BD" dirty="0" smtClean="0"/>
              <a:t>প্রথম</a:t>
            </a:r>
            <a:r>
              <a:rPr lang="bn-BD" baseline="0" dirty="0" smtClean="0"/>
              <a:t> ক্লিক করে  চিহ্ন গুলি আনব এবং প্রশ্ন করব , সেপের  চিহ্ন গুলোর ইংরেজি কি  ?   তারপর স্যাপ গুলোর উপর ক্লিক করে নাম গুলো আনব ।  ইংরেজি নামগুলোর  ১ম অক্ষর গুলো পরপর পাশাপাশি লিখলে কি শব্দ তৈরি হয় ? শেষে ফাঁকা জায়গায় ক্লিক করে BODMAS দেখিয়ে বলব এটি বন্ধনীর সরল করার নিয়ম  ।</a:t>
            </a:r>
            <a:r>
              <a:rPr lang="en-GB" baseline="0" dirty="0" smtClean="0"/>
              <a:t>B</a:t>
            </a:r>
            <a:r>
              <a:rPr lang="bn-BD" baseline="0" dirty="0" smtClean="0"/>
              <a:t>ODMAS ব্যবহার করে সরলটি  বোর্ড ব্যবহার করে  শিক্ষার্থীদের সহায়তায় সমাধান  করবো , পরবর্তীতে কাজ দিব । 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489AE3-BDF1-4220-805C-8DB12009701E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703862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73AF9D-FB38-4B45-A04D-70BD16EBBC87}" type="datetimeFigureOut">
              <a:rPr lang="en-US" smtClean="0"/>
              <a:t>8/7/2016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4CC067-DDB3-4B2D-BFCB-C2F458DE7F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578023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73AF9D-FB38-4B45-A04D-70BD16EBBC87}" type="datetimeFigureOut">
              <a:rPr lang="en-US" smtClean="0"/>
              <a:t>8/7/2016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4CC067-DDB3-4B2D-BFCB-C2F458DE7F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57104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73AF9D-FB38-4B45-A04D-70BD16EBBC87}" type="datetimeFigureOut">
              <a:rPr lang="en-US" smtClean="0"/>
              <a:t>8/7/2016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4CC067-DDB3-4B2D-BFCB-C2F458DE7F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585845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73AF9D-FB38-4B45-A04D-70BD16EBBC87}" type="datetimeFigureOut">
              <a:rPr lang="en-US" smtClean="0"/>
              <a:t>8/7/2016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4CC067-DDB3-4B2D-BFCB-C2F458DE7F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011948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73AF9D-FB38-4B45-A04D-70BD16EBBC87}" type="datetimeFigureOut">
              <a:rPr lang="en-US" smtClean="0"/>
              <a:t>8/7/2016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4CC067-DDB3-4B2D-BFCB-C2F458DE7F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128388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73AF9D-FB38-4B45-A04D-70BD16EBBC87}" type="datetimeFigureOut">
              <a:rPr lang="en-US" smtClean="0"/>
              <a:t>8/7/2016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4CC067-DDB3-4B2D-BFCB-C2F458DE7F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282816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73AF9D-FB38-4B45-A04D-70BD16EBBC87}" type="datetimeFigureOut">
              <a:rPr lang="en-US" smtClean="0"/>
              <a:t>8/7/2016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4CC067-DDB3-4B2D-BFCB-C2F458DE7F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399412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73AF9D-FB38-4B45-A04D-70BD16EBBC87}" type="datetimeFigureOut">
              <a:rPr lang="en-US" smtClean="0"/>
              <a:t>8/7/2016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4CC067-DDB3-4B2D-BFCB-C2F458DE7F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809181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ame 5"/>
          <p:cNvSpPr/>
          <p:nvPr userDrawn="1"/>
        </p:nvSpPr>
        <p:spPr>
          <a:xfrm>
            <a:off x="0" y="0"/>
            <a:ext cx="9144000" cy="6858000"/>
          </a:xfrm>
          <a:prstGeom prst="frame">
            <a:avLst>
              <a:gd name="adj1" fmla="val 1760"/>
            </a:avLst>
          </a:prstGeom>
          <a:noFill/>
          <a:ln w="92075" cmpd="thickThin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335821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73AF9D-FB38-4B45-A04D-70BD16EBBC87}" type="datetimeFigureOut">
              <a:rPr lang="en-US" smtClean="0"/>
              <a:t>8/7/2016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4CC067-DDB3-4B2D-BFCB-C2F458DE7F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486188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73AF9D-FB38-4B45-A04D-70BD16EBBC87}" type="datetimeFigureOut">
              <a:rPr lang="en-US" smtClean="0"/>
              <a:t>8/7/2016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4CC067-DDB3-4B2D-BFCB-C2F458DE7F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05418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73AF9D-FB38-4B45-A04D-70BD16EBBC87}" type="datetimeFigureOut">
              <a:rPr lang="en-US" smtClean="0"/>
              <a:t>8/7/2016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34CC067-DDB3-4B2D-BFCB-C2F458DE7F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11875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5" Type="http://schemas.openxmlformats.org/officeDocument/2006/relationships/chart" Target="../charts/chart5.xml"/><Relationship Id="rId4" Type="http://schemas.openxmlformats.org/officeDocument/2006/relationships/image" Target="../media/image12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png"/><Relationship Id="rId5" Type="http://schemas.openxmlformats.org/officeDocument/2006/relationships/chart" Target="../charts/chart6.xml"/><Relationship Id="rId4" Type="http://schemas.openxmlformats.org/officeDocument/2006/relationships/image" Target="../media/image12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130.png"/><Relationship Id="rId7" Type="http://schemas.openxmlformats.org/officeDocument/2006/relationships/image" Target="../media/image1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png"/><Relationship Id="rId5" Type="http://schemas.openxmlformats.org/officeDocument/2006/relationships/image" Target="../media/image150.png"/><Relationship Id="rId4" Type="http://schemas.openxmlformats.org/officeDocument/2006/relationships/image" Target="../media/image140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JP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chart" Target="../charts/chart1.xml"/><Relationship Id="rId7" Type="http://schemas.openxmlformats.org/officeDocument/2006/relationships/image" Target="../media/image2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0.png"/><Relationship Id="rId5" Type="http://schemas.openxmlformats.org/officeDocument/2006/relationships/chart" Target="../charts/chart3.xml"/><Relationship Id="rId10" Type="http://schemas.openxmlformats.org/officeDocument/2006/relationships/image" Target="../media/image61.PNG"/><Relationship Id="rId4" Type="http://schemas.openxmlformats.org/officeDocument/2006/relationships/chart" Target="../charts/chart2.xml"/><Relationship Id="rId9" Type="http://schemas.openxmlformats.org/officeDocument/2006/relationships/image" Target="../media/image4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5" Type="http://schemas.openxmlformats.org/officeDocument/2006/relationships/chart" Target="../charts/chart4.xml"/><Relationship Id="rId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685800" y="1371600"/>
            <a:ext cx="7870371" cy="4585871"/>
          </a:xfrm>
          <a:prstGeom prst="rect">
            <a:avLst/>
          </a:prstGeom>
          <a:noFill/>
          <a:ln>
            <a:solidFill>
              <a:schemeClr val="bg1"/>
            </a:solidFill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pPr algn="ctr"/>
            <a:endParaRPr lang="bn-BD" sz="32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এই  স্লাইডটি সম্মানিত শিক্ষকবৃন্দের জন্য  </a:t>
            </a:r>
          </a:p>
          <a:p>
            <a:pPr algn="just"/>
            <a:endParaRPr lang="bn-BD" sz="28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just"/>
            <a:r>
              <a:rPr lang="bn-BD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স্লাইডটি হাইড করে রাখা হয়েছে । 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F5</a:t>
            </a:r>
            <a:r>
              <a:rPr lang="bn-BD" sz="2800" dirty="0" smtClean="0">
                <a:latin typeface="Times New Roman" panose="02020603050405020304" pitchFamily="18" charset="0"/>
              </a:rPr>
              <a:t> </a:t>
            </a:r>
            <a:r>
              <a:rPr lang="bn-BD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চেপে</a:t>
            </a:r>
            <a:r>
              <a:rPr lang="bn-BD" sz="2800" dirty="0" smtClean="0">
                <a:latin typeface="Times New Roman" panose="02020603050405020304" pitchFamily="18" charset="0"/>
              </a:rPr>
              <a:t> </a:t>
            </a:r>
            <a:r>
              <a:rPr lang="bn-BD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শুরু করলে  হাইড স্লাইডগুলো দেখা</a:t>
            </a:r>
            <a:r>
              <a:rPr lang="en-GB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যাবে না । এই পাঠটি শ্রেণিকক্ষে উপস্থাপনের সময় প্রয়োজনীয় পরামর্শ  স্লাইড নোটে দেওয়া আছে । শ্রেণিতে কনটেন্টটি দ্বারা পাঠ উপস্থাপনের পূর্বে পাঠ্য বইয়ের নির্ধারিত পাঠের সাথে মিলিয়ে নিতে এবং কাজের/সমস্যার সমাধান </a:t>
            </a:r>
            <a:r>
              <a:rPr lang="bn-BD" sz="2800" dirty="0">
                <a:latin typeface="NikoshBAN" panose="02000000000000000000" pitchFamily="2" charset="0"/>
                <a:cs typeface="NikoshBAN" panose="02000000000000000000" pitchFamily="2" charset="0"/>
              </a:rPr>
              <a:t>শ্রেণিতে উপস্থাপনের আগে তৈরি করে </a:t>
            </a:r>
            <a:r>
              <a:rPr lang="bn-BD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নিতে সবিনয় অনুরোধ করা হলো  । </a:t>
            </a:r>
            <a:r>
              <a:rPr lang="bn-BD" sz="2800" dirty="0" smtClean="0"/>
              <a:t>  </a:t>
            </a:r>
            <a:r>
              <a:rPr lang="bn-BD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GB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just"/>
            <a:r>
              <a:rPr lang="bn-BD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GB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9918090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947905" y="933879"/>
                <a:ext cx="7633425" cy="182235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bn-BD" sz="4400" dirty="0" smtClean="0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প্রদত্ত ভগ্নাংশগুলোর একটি সাধারণ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bn-BD" sz="4400" dirty="0">
                        <a:ln w="0"/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NikoshBAN" panose="02000000000000000000" pitchFamily="2" charset="0"/>
                        <a:cs typeface="NikoshBAN" panose="02000000000000000000" pitchFamily="2" charset="0"/>
                      </a:rPr>
                      <m:t>গু</m:t>
                    </m:r>
                    <m:r>
                      <a:rPr lang="bn-BD" sz="4400" i="1" dirty="0">
                        <a:ln w="0"/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ণিতক</m:t>
                    </m:r>
                  </m:oMath>
                </a14:m>
                <a:r>
                  <a:rPr lang="en-US" sz="3600" dirty="0" smtClean="0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bn-BD" sz="3600" dirty="0" smtClean="0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bn-BD" sz="3600" i="1" smtClean="0">
                            <a:ln w="0"/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bn-BD" sz="3600" dirty="0">
                            <a:ln w="0"/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NikoshBAN" panose="02000000000000000000" pitchFamily="2" charset="0"/>
                            <a:cs typeface="NikoshBAN" panose="02000000000000000000" pitchFamily="2" charset="0"/>
                          </a:rPr>
                          <m:t>প্রদত্ত ভগ্নাংশগুলোর </m:t>
                        </m:r>
                        <m:r>
                          <m:rPr>
                            <m:nor/>
                          </m:rPr>
                          <a:rPr lang="bn-BD" sz="3600" i="0" dirty="0" smtClean="0">
                            <a:ln w="0"/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NikoshBAN" panose="02000000000000000000" pitchFamily="2" charset="0"/>
                            <a:cs typeface="NikoshBAN" panose="02000000000000000000" pitchFamily="2" charset="0"/>
                          </a:rPr>
                          <m:t>লবের </m:t>
                        </m:r>
                        <m:r>
                          <m:rPr>
                            <m:nor/>
                          </m:rPr>
                          <a:rPr lang="bn-BD" sz="3600" dirty="0">
                            <a:ln w="0"/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NikoshBAN" panose="02000000000000000000" pitchFamily="2" charset="0"/>
                            <a:cs typeface="NikoshBAN" panose="02000000000000000000" pitchFamily="2" charset="0"/>
                          </a:rPr>
                          <m:t>একটি সাধারণ</m:t>
                        </m:r>
                        <m:r>
                          <m:rPr>
                            <m:nor/>
                          </m:rPr>
                          <a:rPr lang="en-US" sz="3600" i="0" dirty="0" smtClean="0">
                            <a:ln w="0"/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NikoshBAN" panose="02000000000000000000" pitchFamily="2" charset="0"/>
                            <a:cs typeface="NikoshBAN" panose="02000000000000000000" pitchFamily="2" charset="0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bn-BD" sz="3600" dirty="0">
                            <a:ln w="0"/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NikoshBAN" panose="02000000000000000000" pitchFamily="2" charset="0"/>
                            <a:cs typeface="NikoshBAN" panose="02000000000000000000" pitchFamily="2" charset="0"/>
                          </a:rPr>
                          <m:t>গু</m:t>
                        </m:r>
                        <m:r>
                          <a:rPr lang="bn-BD" sz="3600" i="1" dirty="0">
                            <a:ln w="0"/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ণিতক</m:t>
                        </m:r>
                      </m:num>
                      <m:den>
                        <m:r>
                          <m:rPr>
                            <m:nor/>
                          </m:rPr>
                          <a:rPr lang="bn-BD" sz="3600" dirty="0">
                            <a:ln w="0"/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NikoshBAN" panose="02000000000000000000" pitchFamily="2" charset="0"/>
                            <a:cs typeface="NikoshBAN" panose="02000000000000000000" pitchFamily="2" charset="0"/>
                          </a:rPr>
                          <m:t>প্রদত্ত ভগ্নাংশগুলোর </m:t>
                        </m:r>
                        <m:r>
                          <m:rPr>
                            <m:nor/>
                          </m:rPr>
                          <a:rPr lang="bn-BD" sz="3600" i="0" dirty="0" smtClean="0">
                            <a:ln w="0"/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NikoshBAN" panose="02000000000000000000" pitchFamily="2" charset="0"/>
                            <a:cs typeface="NikoshBAN" panose="02000000000000000000" pitchFamily="2" charset="0"/>
                          </a:rPr>
                          <m:t>হরের </m:t>
                        </m:r>
                        <m:r>
                          <m:rPr>
                            <m:nor/>
                          </m:rPr>
                          <a:rPr lang="bn-BD" sz="3600" dirty="0">
                            <a:ln w="0"/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NikoshBAN" panose="02000000000000000000" pitchFamily="2" charset="0"/>
                            <a:cs typeface="NikoshBAN" panose="02000000000000000000" pitchFamily="2" charset="0"/>
                          </a:rPr>
                          <m:t>একটি সাধারণ</m:t>
                        </m:r>
                        <m:r>
                          <m:rPr>
                            <m:nor/>
                          </m:rPr>
                          <a:rPr lang="en-US" sz="3600" i="0" dirty="0" smtClean="0">
                            <a:ln w="0"/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NikoshBAN" panose="02000000000000000000" pitchFamily="2" charset="0"/>
                            <a:cs typeface="NikoshBAN" panose="02000000000000000000" pitchFamily="2" charset="0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bn-BD" sz="3600" dirty="0">
                            <a:ln w="0"/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NikoshBAN" panose="02000000000000000000" pitchFamily="2" charset="0"/>
                            <a:cs typeface="NikoshBAN" panose="02000000000000000000" pitchFamily="2" charset="0"/>
                          </a:rPr>
                          <m:t>গুণনীয়ক</m:t>
                        </m:r>
                        <m:r>
                          <a:rPr lang="bn-BD" sz="3600" i="1" dirty="0" smtClean="0">
                            <a:ln w="0"/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 </m:t>
                        </m:r>
                      </m:den>
                    </m:f>
                  </m:oMath>
                </a14:m>
                <a:endParaRPr lang="en-US" sz="36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47905" y="933879"/>
                <a:ext cx="7633425" cy="1822358"/>
              </a:xfrm>
              <a:prstGeom prst="rect">
                <a:avLst/>
              </a:prstGeom>
              <a:blipFill rotWithShape="0">
                <a:blip r:embed="rId3"/>
                <a:stretch>
                  <a:fillRect l="-3352" t="-6689" b="-267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1194479" y="5721474"/>
                <a:ext cx="7140279" cy="8586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sz="3200" i="1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fPr>
                      <m:num>
                        <m:r>
                          <a:rPr lang="bn-BD" sz="3200" b="0" i="1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১</m:t>
                        </m:r>
                      </m:num>
                      <m:den>
                        <m:r>
                          <a:rPr lang="bn-BD" sz="3200" b="0" i="1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৪</m:t>
                        </m:r>
                      </m:den>
                    </m:f>
                    <m:r>
                      <a:rPr lang="bn-BD" sz="3200" b="0" i="1" smtClean="0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,</m:t>
                    </m:r>
                  </m:oMath>
                </a14:m>
                <a:r>
                  <a:rPr lang="en-US" sz="3200" dirty="0">
                    <a:cs typeface="NikoshBAN" panose="02000000000000000000" pitchFamily="2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i="1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fPr>
                      <m:num>
                        <m:r>
                          <a:rPr lang="bn-BD" sz="3200" b="0" i="1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৩</m:t>
                        </m:r>
                      </m:num>
                      <m:den>
                        <m:r>
                          <a:rPr lang="bn-BD" sz="3200" b="0" i="1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১৬</m:t>
                        </m:r>
                      </m:den>
                    </m:f>
                    <m:r>
                      <a:rPr lang="bn-BD" sz="3200" i="1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,</m:t>
                    </m:r>
                  </m:oMath>
                </a14:m>
                <a:r>
                  <a:rPr lang="en-US" sz="3200" dirty="0">
                    <a:cs typeface="NikoshBAN" panose="02000000000000000000" pitchFamily="2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i="1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fPr>
                      <m:num>
                        <m:r>
                          <a:rPr lang="bn-BD" sz="3200" b="0" i="1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৯</m:t>
                        </m:r>
                      </m:num>
                      <m:den>
                        <m:r>
                          <a:rPr lang="bn-BD" sz="3200" b="0" i="1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২০</m:t>
                        </m:r>
                        <m:r>
                          <a:rPr lang="bn-BD" sz="3200" b="0" i="1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  </m:t>
                        </m:r>
                      </m:den>
                    </m:f>
                  </m:oMath>
                </a14:m>
                <a:r>
                  <a:rPr lang="bn-BD" sz="32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 এর একাধিক সাধারণ গুণিতক নির্ণয় কর । </a:t>
                </a:r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94479" y="5721474"/>
                <a:ext cx="7140279" cy="858697"/>
              </a:xfrm>
              <a:prstGeom prst="rect">
                <a:avLst/>
              </a:prstGeom>
              <a:blipFill rotWithShape="0">
                <a:blip r:embed="rId4"/>
                <a:stretch>
                  <a:fillRect r="-1793" b="-1071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5" name="Chart 4"/>
          <p:cNvGraphicFramePr/>
          <p:nvPr>
            <p:extLst>
              <p:ext uri="{D42A27DB-BD31-4B8C-83A1-F6EECF244321}">
                <p14:modId xmlns:p14="http://schemas.microsoft.com/office/powerpoint/2010/main" val="1418469704"/>
              </p:ext>
            </p:extLst>
          </p:nvPr>
        </p:nvGraphicFramePr>
        <p:xfrm>
          <a:off x="2761493" y="3261815"/>
          <a:ext cx="4949492" cy="239969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140415789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Graphic spid="5" grpId="0">
        <p:bldAsOne/>
      </p:bldGraphic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354841" y="1227339"/>
                <a:ext cx="8369537" cy="17293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bn-BD" sz="4400" i="1" smtClean="0">
                        <a:ln w="0"/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∴</m:t>
                    </m:r>
                  </m:oMath>
                </a14:m>
                <a:r>
                  <a:rPr lang="bn-BD" sz="4400" dirty="0" smtClean="0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প্রদত্ত ভগ্নাংশগুলোর ল</a:t>
                </a:r>
                <a:r>
                  <a:rPr lang="en-US" sz="4400" dirty="0" smtClean="0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.</a:t>
                </a:r>
                <a:r>
                  <a:rPr lang="bn-BD" sz="4400" dirty="0" smtClean="0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সা</a:t>
                </a:r>
                <a:r>
                  <a:rPr lang="en-US" sz="4400" dirty="0" smtClean="0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.</a:t>
                </a:r>
                <a:r>
                  <a:rPr lang="bn-BD" sz="4400" dirty="0" smtClean="0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গু   </a:t>
                </a:r>
              </a:p>
              <a:p>
                <a:pPr algn="r"/>
                <a:r>
                  <a:rPr lang="bn-BD" sz="3600" dirty="0" smtClean="0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bn-BD" sz="3600" i="1" smtClean="0">
                            <a:ln w="0"/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bn-BD" sz="3600" dirty="0">
                            <a:ln w="0"/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NikoshBAN" panose="02000000000000000000" pitchFamily="2" charset="0"/>
                            <a:cs typeface="NikoshBAN" panose="02000000000000000000" pitchFamily="2" charset="0"/>
                          </a:rPr>
                          <m:t>প্রদত্ত ভগ্নাংশগুলোর </m:t>
                        </m:r>
                        <m:r>
                          <m:rPr>
                            <m:nor/>
                          </m:rPr>
                          <a:rPr lang="bn-BD" sz="3600" i="0" dirty="0" smtClean="0">
                            <a:ln w="0"/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NikoshBAN" panose="02000000000000000000" pitchFamily="2" charset="0"/>
                            <a:cs typeface="NikoshBAN" panose="02000000000000000000" pitchFamily="2" charset="0"/>
                          </a:rPr>
                          <m:t>লবের </m:t>
                        </m:r>
                        <m:r>
                          <a:rPr lang="bn-BD" sz="3600" i="1" dirty="0" smtClean="0">
                            <a:ln w="0"/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ল</m:t>
                        </m:r>
                        <m:r>
                          <a:rPr lang="en-US" sz="3600" i="1" dirty="0" smtClean="0">
                            <a:ln w="0"/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.</m:t>
                        </m:r>
                        <m:r>
                          <a:rPr lang="bn-BD" sz="3600" i="1" dirty="0" smtClean="0">
                            <a:ln w="0"/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সা</m:t>
                        </m:r>
                        <m:r>
                          <a:rPr lang="en-US" sz="3600" i="1" dirty="0" smtClean="0">
                            <a:ln w="0"/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.</m:t>
                        </m:r>
                        <m:r>
                          <a:rPr lang="bn-BD" sz="3600" i="1" dirty="0" smtClean="0">
                            <a:ln w="0"/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গু</m:t>
                        </m:r>
                        <m:r>
                          <a:rPr lang="bn-BD" sz="3600" i="1" dirty="0" smtClean="0">
                            <a:ln w="0"/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 </m:t>
                        </m:r>
                      </m:num>
                      <m:den>
                        <m:r>
                          <m:rPr>
                            <m:nor/>
                          </m:rPr>
                          <a:rPr lang="bn-BD" sz="3600" dirty="0">
                            <a:ln w="0"/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NikoshBAN" panose="02000000000000000000" pitchFamily="2" charset="0"/>
                            <a:cs typeface="NikoshBAN" panose="02000000000000000000" pitchFamily="2" charset="0"/>
                          </a:rPr>
                          <m:t>প্রদত্ত ভগ্নাংশগুলোর </m:t>
                        </m:r>
                        <m:r>
                          <m:rPr>
                            <m:nor/>
                          </m:rPr>
                          <a:rPr lang="bn-BD" sz="3600" i="0" dirty="0" smtClean="0">
                            <a:ln w="0"/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NikoshBAN" panose="02000000000000000000" pitchFamily="2" charset="0"/>
                            <a:cs typeface="NikoshBAN" panose="02000000000000000000" pitchFamily="2" charset="0"/>
                          </a:rPr>
                          <m:t>হরের </m:t>
                        </m:r>
                        <m:r>
                          <a:rPr lang="bn-BD" sz="3600" i="1" dirty="0" smtClean="0">
                            <a:ln w="0"/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গ</m:t>
                        </m:r>
                        <m:r>
                          <a:rPr lang="en-US" sz="3600" i="1" dirty="0" smtClean="0">
                            <a:ln w="0"/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.</m:t>
                        </m:r>
                        <m:r>
                          <a:rPr lang="bn-BD" sz="3600" i="1" dirty="0" smtClean="0">
                            <a:ln w="0"/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সা</m:t>
                        </m:r>
                        <m:r>
                          <a:rPr lang="en-US" sz="3600" i="1" dirty="0" smtClean="0">
                            <a:ln w="0"/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.</m:t>
                        </m:r>
                        <m:r>
                          <a:rPr lang="bn-BD" sz="3600" i="1" dirty="0" smtClean="0">
                            <a:ln w="0"/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গু</m:t>
                        </m:r>
                      </m:den>
                    </m:f>
                  </m:oMath>
                </a14:m>
                <a:endParaRPr lang="en-US" sz="36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4841" y="1227339"/>
                <a:ext cx="8369537" cy="1729320"/>
              </a:xfrm>
              <a:prstGeom prst="rect">
                <a:avLst/>
              </a:prstGeom>
              <a:blipFill rotWithShape="0">
                <a:blip r:embed="rId3"/>
                <a:stretch>
                  <a:fillRect t="-7394" b="-493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2361063" y="5784362"/>
                <a:ext cx="5164237" cy="82939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sz="3200" i="1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fPr>
                      <m:num>
                        <m:r>
                          <a:rPr lang="bn-BD" sz="3200" b="0" i="1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৩</m:t>
                        </m:r>
                      </m:num>
                      <m:den>
                        <m:r>
                          <a:rPr lang="bn-BD" sz="3200" b="0" i="1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৫</m:t>
                        </m:r>
                      </m:den>
                    </m:f>
                    <m:r>
                      <a:rPr lang="bn-BD" sz="3200" b="0" i="1" smtClean="0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,</m:t>
                    </m:r>
                  </m:oMath>
                </a14:m>
                <a:r>
                  <a:rPr lang="en-US" sz="3200" dirty="0">
                    <a:cs typeface="NikoshBAN" panose="02000000000000000000" pitchFamily="2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i="1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fPr>
                      <m:num>
                        <m:r>
                          <a:rPr lang="bn-BD" sz="3200" b="0" i="1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১</m:t>
                        </m:r>
                      </m:num>
                      <m:den>
                        <m:r>
                          <a:rPr lang="bn-BD" sz="3200" b="0" i="1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১৫</m:t>
                        </m:r>
                      </m:den>
                    </m:f>
                    <m:r>
                      <a:rPr lang="bn-BD" sz="3200" i="1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,</m:t>
                    </m:r>
                  </m:oMath>
                </a14:m>
                <a:r>
                  <a:rPr lang="en-US" sz="3200" dirty="0">
                    <a:cs typeface="NikoshBAN" panose="02000000000000000000" pitchFamily="2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i="1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fPr>
                      <m:num>
                        <m:r>
                          <a:rPr lang="bn-BD" sz="3200" b="0" i="1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২১</m:t>
                        </m:r>
                      </m:num>
                      <m:den>
                        <m:r>
                          <a:rPr lang="bn-BD" sz="3200" b="0" i="1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৩০</m:t>
                        </m:r>
                        <m:r>
                          <a:rPr lang="bn-BD" sz="3200" b="0" i="1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 </m:t>
                        </m:r>
                      </m:den>
                    </m:f>
                  </m:oMath>
                </a14:m>
                <a:r>
                  <a:rPr lang="bn-BD" sz="32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 এর ল</a:t>
                </a:r>
                <a:r>
                  <a:rPr lang="en-US" sz="32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.</a:t>
                </a:r>
                <a:r>
                  <a:rPr lang="bn-BD" sz="32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সা</a:t>
                </a:r>
                <a:r>
                  <a:rPr lang="en-US" sz="32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.</a:t>
                </a:r>
                <a:r>
                  <a:rPr lang="bn-BD" sz="32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গু নির্ণয় কর । </a:t>
                </a:r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61063" y="5784362"/>
                <a:ext cx="5164237" cy="829394"/>
              </a:xfrm>
              <a:prstGeom prst="rect">
                <a:avLst/>
              </a:prstGeom>
              <a:blipFill rotWithShape="0">
                <a:blip r:embed="rId4"/>
                <a:stretch>
                  <a:fillRect b="-1397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Box 3"/>
          <p:cNvSpPr txBox="1"/>
          <p:nvPr/>
        </p:nvSpPr>
        <p:spPr>
          <a:xfrm>
            <a:off x="753701" y="3896066"/>
            <a:ext cx="1607362" cy="948889"/>
          </a:xfrm>
          <a:prstGeom prst="rect">
            <a:avLst/>
          </a:prstGeom>
          <a:noFill/>
        </p:spPr>
        <p:txBody>
          <a:bodyPr wrap="square" rtlCol="0">
            <a:prstTxWarp prst="textChevron">
              <a:avLst/>
            </a:prstTxWarp>
            <a:spAutoFit/>
          </a:bodyPr>
          <a:lstStyle/>
          <a:p>
            <a:r>
              <a:rPr lang="bn-BD" sz="3600" u="sng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কাজ; </a:t>
            </a:r>
            <a:endParaRPr lang="en-US" sz="3600" u="sng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aphicFrame>
        <p:nvGraphicFramePr>
          <p:cNvPr id="5" name="Chart 4"/>
          <p:cNvGraphicFramePr/>
          <p:nvPr>
            <p:extLst>
              <p:ext uri="{D42A27DB-BD31-4B8C-83A1-F6EECF244321}">
                <p14:modId xmlns:p14="http://schemas.microsoft.com/office/powerpoint/2010/main" val="1182442789"/>
              </p:ext>
            </p:extLst>
          </p:nvPr>
        </p:nvGraphicFramePr>
        <p:xfrm>
          <a:off x="3633763" y="3328315"/>
          <a:ext cx="5090615" cy="279550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1795700" y="368642"/>
                <a:ext cx="6294962" cy="8586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sz="3200" i="1" smtClean="0">
                            <a:ln w="0"/>
                            <a:solidFill>
                              <a:schemeClr val="accent1"/>
                            </a:solidFill>
                            <a:effectLst>
                              <a:outerShdw blurRad="38100" dist="25400" dir="5400000" algn="ctr" rotWithShape="0">
                                <a:srgbClr val="6E747A">
                                  <a:alpha val="43000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fPr>
                      <m:num>
                        <m:r>
                          <a:rPr lang="bn-BD" sz="3200" i="1" smtClean="0">
                            <a:ln w="0"/>
                            <a:solidFill>
                              <a:schemeClr val="accent1"/>
                            </a:solidFill>
                            <a:effectLst>
                              <a:outerShdw blurRad="38100" dist="25400" dir="5400000" algn="ctr" rotWithShape="0">
                                <a:srgbClr val="6E747A">
                                  <a:alpha val="43000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১</m:t>
                        </m:r>
                      </m:num>
                      <m:den>
                        <m:r>
                          <a:rPr lang="bn-BD" sz="3200" i="1" smtClean="0">
                            <a:ln w="0"/>
                            <a:solidFill>
                              <a:schemeClr val="accent1"/>
                            </a:solidFill>
                            <a:effectLst>
                              <a:outerShdw blurRad="38100" dist="25400" dir="5400000" algn="ctr" rotWithShape="0">
                                <a:srgbClr val="6E747A">
                                  <a:alpha val="43000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৪</m:t>
                        </m:r>
                      </m:den>
                    </m:f>
                    <m:r>
                      <a:rPr lang="bn-BD" sz="3200" i="1" smtClean="0">
                        <a:ln w="0"/>
                        <a:solidFill>
                          <a:schemeClr val="accent1"/>
                        </a:solidFill>
                        <a:effectLst>
                          <a:outerShdw blurRad="38100" dist="25400" dir="5400000" algn="ctr" rotWithShape="0">
                            <a:srgbClr val="6E747A">
                              <a:alpha val="43000"/>
                            </a:srgbClr>
                          </a:outerShdw>
                        </a:effectLst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,</m:t>
                    </m:r>
                  </m:oMath>
                </a14:m>
                <a:r>
                  <a:rPr lang="en-US" sz="3200" dirty="0">
                    <a:ln w="0"/>
                    <a:solidFill>
                      <a:schemeClr val="accent1"/>
                    </a:solidFill>
                    <a:effectLst>
                      <a:outerShdw blurRad="38100" dist="25400" dir="5400000" algn="ctr" rotWithShape="0">
                        <a:srgbClr val="6E747A">
                          <a:alpha val="43000"/>
                        </a:srgbClr>
                      </a:outerShdw>
                    </a:effectLst>
                    <a:cs typeface="NikoshBAN" panose="02000000000000000000" pitchFamily="2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i="1">
                            <a:ln w="0"/>
                            <a:solidFill>
                              <a:schemeClr val="accent1"/>
                            </a:solidFill>
                            <a:effectLst>
                              <a:outerShdw blurRad="38100" dist="25400" dir="5400000" algn="ctr" rotWithShape="0">
                                <a:srgbClr val="6E747A">
                                  <a:alpha val="43000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fPr>
                      <m:num>
                        <m:r>
                          <a:rPr lang="bn-BD" sz="3200" i="1" smtClean="0">
                            <a:ln w="0"/>
                            <a:solidFill>
                              <a:schemeClr val="accent1"/>
                            </a:solidFill>
                            <a:effectLst>
                              <a:outerShdw blurRad="38100" dist="25400" dir="5400000" algn="ctr" rotWithShape="0">
                                <a:srgbClr val="6E747A">
                                  <a:alpha val="43000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৩</m:t>
                        </m:r>
                      </m:num>
                      <m:den>
                        <m:r>
                          <a:rPr lang="bn-BD" sz="3200" i="1" smtClean="0">
                            <a:ln w="0"/>
                            <a:solidFill>
                              <a:schemeClr val="accent1"/>
                            </a:solidFill>
                            <a:effectLst>
                              <a:outerShdw blurRad="38100" dist="25400" dir="5400000" algn="ctr" rotWithShape="0">
                                <a:srgbClr val="6E747A">
                                  <a:alpha val="43000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১৬</m:t>
                        </m:r>
                      </m:den>
                    </m:f>
                    <m:r>
                      <a:rPr lang="bn-BD" sz="3200" i="1">
                        <a:ln w="0"/>
                        <a:solidFill>
                          <a:schemeClr val="accent1"/>
                        </a:solidFill>
                        <a:effectLst>
                          <a:outerShdw blurRad="38100" dist="25400" dir="5400000" algn="ctr" rotWithShape="0">
                            <a:srgbClr val="6E747A">
                              <a:alpha val="43000"/>
                            </a:srgbClr>
                          </a:outerShdw>
                        </a:effectLst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,</m:t>
                    </m:r>
                  </m:oMath>
                </a14:m>
                <a:r>
                  <a:rPr lang="en-US" sz="3200" dirty="0">
                    <a:ln w="0"/>
                    <a:solidFill>
                      <a:schemeClr val="accent1"/>
                    </a:solidFill>
                    <a:effectLst>
                      <a:outerShdw blurRad="38100" dist="25400" dir="5400000" algn="ctr" rotWithShape="0">
                        <a:srgbClr val="6E747A">
                          <a:alpha val="43000"/>
                        </a:srgbClr>
                      </a:outerShdw>
                    </a:effectLst>
                    <a:cs typeface="NikoshBAN" panose="02000000000000000000" pitchFamily="2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i="1">
                            <a:ln w="0"/>
                            <a:solidFill>
                              <a:schemeClr val="accent1"/>
                            </a:solidFill>
                            <a:effectLst>
                              <a:outerShdw blurRad="38100" dist="25400" dir="5400000" algn="ctr" rotWithShape="0">
                                <a:srgbClr val="6E747A">
                                  <a:alpha val="43000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fPr>
                      <m:num>
                        <m:r>
                          <a:rPr lang="bn-BD" sz="3200" i="1" smtClean="0">
                            <a:ln w="0"/>
                            <a:solidFill>
                              <a:schemeClr val="accent1"/>
                            </a:solidFill>
                            <a:effectLst>
                              <a:outerShdw blurRad="38100" dist="25400" dir="5400000" algn="ctr" rotWithShape="0">
                                <a:srgbClr val="6E747A">
                                  <a:alpha val="43000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৯</m:t>
                        </m:r>
                      </m:num>
                      <m:den>
                        <m:r>
                          <a:rPr lang="bn-BD" sz="3200" i="1" smtClean="0">
                            <a:ln w="0"/>
                            <a:solidFill>
                              <a:schemeClr val="accent1"/>
                            </a:solidFill>
                            <a:effectLst>
                              <a:outerShdw blurRad="38100" dist="25400" dir="5400000" algn="ctr" rotWithShape="0">
                                <a:srgbClr val="6E747A">
                                  <a:alpha val="43000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২০</m:t>
                        </m:r>
                        <m:r>
                          <a:rPr lang="bn-BD" sz="3200" i="1" smtClean="0">
                            <a:ln w="0"/>
                            <a:solidFill>
                              <a:schemeClr val="accent1"/>
                            </a:solidFill>
                            <a:effectLst>
                              <a:outerShdw blurRad="38100" dist="25400" dir="5400000" algn="ctr" rotWithShape="0">
                                <a:srgbClr val="6E747A">
                                  <a:alpha val="43000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  </m:t>
                        </m:r>
                      </m:den>
                    </m:f>
                  </m:oMath>
                </a14:m>
                <a:r>
                  <a:rPr lang="bn-BD" sz="3200" dirty="0" smtClean="0">
                    <a:ln w="0"/>
                    <a:solidFill>
                      <a:schemeClr val="accent1"/>
                    </a:solidFill>
                    <a:effectLst>
                      <a:outerShdw blurRad="38100" dist="25400" dir="5400000" algn="ctr" rotWithShape="0">
                        <a:srgbClr val="6E747A">
                          <a:alpha val="43000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 ভগ্নাংশ গুলোর </a:t>
                </a:r>
                <a:r>
                  <a:rPr lang="bn-BD" sz="3200" dirty="0">
                    <a:ln w="0"/>
                    <a:solidFill>
                      <a:schemeClr val="accent1"/>
                    </a:solidFill>
                    <a:effectLst>
                      <a:outerShdw blurRad="38100" dist="25400" dir="5400000" algn="ctr" rotWithShape="0">
                        <a:srgbClr val="6E747A">
                          <a:alpha val="43000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ল</a:t>
                </a:r>
                <a:r>
                  <a:rPr lang="en-US" sz="3200" dirty="0">
                    <a:ln w="0"/>
                    <a:solidFill>
                      <a:schemeClr val="accent1"/>
                    </a:solidFill>
                    <a:effectLst>
                      <a:outerShdw blurRad="38100" dist="25400" dir="5400000" algn="ctr" rotWithShape="0">
                        <a:srgbClr val="6E747A">
                          <a:alpha val="43000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.</a:t>
                </a:r>
                <a:r>
                  <a:rPr lang="bn-BD" sz="3200" dirty="0">
                    <a:ln w="0"/>
                    <a:solidFill>
                      <a:schemeClr val="accent1"/>
                    </a:solidFill>
                    <a:effectLst>
                      <a:outerShdw blurRad="38100" dist="25400" dir="5400000" algn="ctr" rotWithShape="0">
                        <a:srgbClr val="6E747A">
                          <a:alpha val="43000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সা</a:t>
                </a:r>
                <a:r>
                  <a:rPr lang="en-US" sz="3200" dirty="0">
                    <a:ln w="0"/>
                    <a:solidFill>
                      <a:schemeClr val="accent1"/>
                    </a:solidFill>
                    <a:effectLst>
                      <a:outerShdw blurRad="38100" dist="25400" dir="5400000" algn="ctr" rotWithShape="0">
                        <a:srgbClr val="6E747A">
                          <a:alpha val="43000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.</a:t>
                </a:r>
                <a:r>
                  <a:rPr lang="bn-BD" sz="3200" dirty="0">
                    <a:ln w="0"/>
                    <a:solidFill>
                      <a:schemeClr val="accent1"/>
                    </a:solidFill>
                    <a:effectLst>
                      <a:outerShdw blurRad="38100" dist="25400" dir="5400000" algn="ctr" rotWithShape="0">
                        <a:srgbClr val="6E747A">
                          <a:alpha val="43000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গু </a:t>
                </a:r>
                <a:r>
                  <a:rPr lang="bn-BD" sz="3200" dirty="0" smtClean="0">
                    <a:ln w="0"/>
                    <a:solidFill>
                      <a:schemeClr val="accent1"/>
                    </a:solidFill>
                    <a:effectLst>
                      <a:outerShdw blurRad="38100" dist="25400" dir="5400000" algn="ctr" rotWithShape="0">
                        <a:srgbClr val="6E747A">
                          <a:alpha val="43000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নির্ণয় কর । </a:t>
                </a:r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95700" y="368642"/>
                <a:ext cx="6294962" cy="858697"/>
              </a:xfrm>
              <a:prstGeom prst="rect">
                <a:avLst/>
              </a:prstGeom>
              <a:blipFill rotWithShape="0">
                <a:blip r:embed="rId6"/>
                <a:stretch>
                  <a:fillRect r="-775" b="-1560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2528336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Graphic spid="5" grpId="0">
        <p:bldAsOne/>
      </p:bldGraphic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491425" y="5531091"/>
            <a:ext cx="6805533" cy="1016250"/>
            <a:chOff x="224518" y="5275975"/>
            <a:chExt cx="6805533" cy="1016250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999749" y="5275975"/>
              <a:ext cx="5030302" cy="1016250"/>
            </a:xfrm>
            <a:prstGeom prst="rect">
              <a:avLst/>
            </a:prstGeom>
          </p:spPr>
        </p:pic>
        <p:sp>
          <p:nvSpPr>
            <p:cNvPr id="3" name="TextBox 2"/>
            <p:cNvSpPr txBox="1"/>
            <p:nvPr/>
          </p:nvSpPr>
          <p:spPr>
            <a:xfrm>
              <a:off x="224518" y="5460934"/>
              <a:ext cx="1679697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BD" sz="36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সরল কর; </a:t>
              </a:r>
              <a:endParaRPr lang="en-US" sz="36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sp>
        <p:nvSpPr>
          <p:cNvPr id="15" name="Freeform 14"/>
          <p:cNvSpPr/>
          <p:nvPr/>
        </p:nvSpPr>
        <p:spPr>
          <a:xfrm>
            <a:off x="224518" y="1351128"/>
            <a:ext cx="1566660" cy="1066420"/>
          </a:xfrm>
          <a:custGeom>
            <a:avLst/>
            <a:gdLst>
              <a:gd name="connsiteX0" fmla="*/ 0 w 1566660"/>
              <a:gd name="connsiteY0" fmla="*/ 106642 h 1066420"/>
              <a:gd name="connsiteX1" fmla="*/ 106642 w 1566660"/>
              <a:gd name="connsiteY1" fmla="*/ 0 h 1066420"/>
              <a:gd name="connsiteX2" fmla="*/ 1460018 w 1566660"/>
              <a:gd name="connsiteY2" fmla="*/ 0 h 1066420"/>
              <a:gd name="connsiteX3" fmla="*/ 1566660 w 1566660"/>
              <a:gd name="connsiteY3" fmla="*/ 106642 h 1066420"/>
              <a:gd name="connsiteX4" fmla="*/ 1566660 w 1566660"/>
              <a:gd name="connsiteY4" fmla="*/ 959778 h 1066420"/>
              <a:gd name="connsiteX5" fmla="*/ 1460018 w 1566660"/>
              <a:gd name="connsiteY5" fmla="*/ 1066420 h 1066420"/>
              <a:gd name="connsiteX6" fmla="*/ 106642 w 1566660"/>
              <a:gd name="connsiteY6" fmla="*/ 1066420 h 1066420"/>
              <a:gd name="connsiteX7" fmla="*/ 0 w 1566660"/>
              <a:gd name="connsiteY7" fmla="*/ 959778 h 1066420"/>
              <a:gd name="connsiteX8" fmla="*/ 0 w 1566660"/>
              <a:gd name="connsiteY8" fmla="*/ 106642 h 10664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566660" h="1066420">
                <a:moveTo>
                  <a:pt x="0" y="106642"/>
                </a:moveTo>
                <a:cubicBezTo>
                  <a:pt x="0" y="47745"/>
                  <a:pt x="47745" y="0"/>
                  <a:pt x="106642" y="0"/>
                </a:cubicBezTo>
                <a:lnTo>
                  <a:pt x="1460018" y="0"/>
                </a:lnTo>
                <a:cubicBezTo>
                  <a:pt x="1518915" y="0"/>
                  <a:pt x="1566660" y="47745"/>
                  <a:pt x="1566660" y="106642"/>
                </a:cubicBezTo>
                <a:lnTo>
                  <a:pt x="1566660" y="959778"/>
                </a:lnTo>
                <a:cubicBezTo>
                  <a:pt x="1566660" y="1018675"/>
                  <a:pt x="1518915" y="1066420"/>
                  <a:pt x="1460018" y="1066420"/>
                </a:cubicBezTo>
                <a:lnTo>
                  <a:pt x="106642" y="1066420"/>
                </a:lnTo>
                <a:cubicBezTo>
                  <a:pt x="47745" y="1066420"/>
                  <a:pt x="0" y="1018675"/>
                  <a:pt x="0" y="959778"/>
                </a:cubicBezTo>
                <a:lnTo>
                  <a:pt x="0" y="106642"/>
                </a:lnTo>
                <a:close/>
              </a:path>
            </a:pathLst>
          </a:custGeom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  <a:sp3d contourW="19050" prstMaterial="metal">
            <a:bevelT w="88900" h="203200"/>
            <a:bevelB w="165100" h="254000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5">
              <a:hueOff val="0"/>
              <a:satOff val="0"/>
              <a:lumOff val="0"/>
              <a:alphaOff val="0"/>
            </a:schemeClr>
          </a:fillRef>
          <a:effectRef idx="2">
            <a:schemeClr val="accent5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68394" tIns="168394" rIns="168394" bIns="168394" numCol="1" spcCol="1270" anchor="ctr" anchorCtr="0">
            <a:noAutofit/>
          </a:bodyPr>
          <a:lstStyle/>
          <a:p>
            <a:pPr lvl="0" algn="ctr" defTabSz="1600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3600" kern="1200" dirty="0" smtClean="0"/>
              <a:t>[{( )}]</a:t>
            </a:r>
            <a:endParaRPr lang="en-US" sz="3600" kern="1200" dirty="0"/>
          </a:p>
        </p:txBody>
      </p:sp>
      <p:sp>
        <p:nvSpPr>
          <p:cNvPr id="16" name="Freeform 15"/>
          <p:cNvSpPr/>
          <p:nvPr/>
        </p:nvSpPr>
        <p:spPr>
          <a:xfrm>
            <a:off x="1892427" y="1758790"/>
            <a:ext cx="214645" cy="251094"/>
          </a:xfrm>
          <a:custGeom>
            <a:avLst/>
            <a:gdLst>
              <a:gd name="connsiteX0" fmla="*/ 0 w 214645"/>
              <a:gd name="connsiteY0" fmla="*/ 50219 h 251094"/>
              <a:gd name="connsiteX1" fmla="*/ 107323 w 214645"/>
              <a:gd name="connsiteY1" fmla="*/ 50219 h 251094"/>
              <a:gd name="connsiteX2" fmla="*/ 107323 w 214645"/>
              <a:gd name="connsiteY2" fmla="*/ 0 h 251094"/>
              <a:gd name="connsiteX3" fmla="*/ 214645 w 214645"/>
              <a:gd name="connsiteY3" fmla="*/ 125547 h 251094"/>
              <a:gd name="connsiteX4" fmla="*/ 107323 w 214645"/>
              <a:gd name="connsiteY4" fmla="*/ 251094 h 251094"/>
              <a:gd name="connsiteX5" fmla="*/ 107323 w 214645"/>
              <a:gd name="connsiteY5" fmla="*/ 200875 h 251094"/>
              <a:gd name="connsiteX6" fmla="*/ 0 w 214645"/>
              <a:gd name="connsiteY6" fmla="*/ 200875 h 251094"/>
              <a:gd name="connsiteX7" fmla="*/ 0 w 214645"/>
              <a:gd name="connsiteY7" fmla="*/ 50219 h 2510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14645" h="251094">
                <a:moveTo>
                  <a:pt x="0" y="50219"/>
                </a:moveTo>
                <a:lnTo>
                  <a:pt x="107323" y="50219"/>
                </a:lnTo>
                <a:lnTo>
                  <a:pt x="107323" y="0"/>
                </a:lnTo>
                <a:lnTo>
                  <a:pt x="214645" y="125547"/>
                </a:lnTo>
                <a:lnTo>
                  <a:pt x="107323" y="251094"/>
                </a:lnTo>
                <a:lnTo>
                  <a:pt x="107323" y="200875"/>
                </a:lnTo>
                <a:lnTo>
                  <a:pt x="0" y="200875"/>
                </a:lnTo>
                <a:lnTo>
                  <a:pt x="0" y="50219"/>
                </a:lnTo>
                <a:close/>
              </a:path>
            </a:pathLst>
          </a:custGeom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  <a:sp3d z="-182000" contourW="19050" prstMaterial="metal">
            <a:bevelT w="88900" h="203200"/>
            <a:bevelB w="165100" h="254000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5">
              <a:hueOff val="0"/>
              <a:satOff val="0"/>
              <a:lumOff val="0"/>
              <a:alphaOff val="0"/>
            </a:schemeClr>
          </a:fillRef>
          <a:effectRef idx="0">
            <a:schemeClr val="accent5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0" tIns="50219" rIns="64393" bIns="50219" numCol="1" spcCol="1270" anchor="ctr" anchorCtr="0">
            <a:noAutofit/>
          </a:bodyPr>
          <a:lstStyle/>
          <a:p>
            <a:pPr lvl="0" algn="ctr" defTabSz="711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1600" kern="1200"/>
          </a:p>
        </p:txBody>
      </p:sp>
      <p:sp>
        <p:nvSpPr>
          <p:cNvPr id="17" name="Freeform 16"/>
          <p:cNvSpPr/>
          <p:nvPr/>
        </p:nvSpPr>
        <p:spPr>
          <a:xfrm>
            <a:off x="2196170" y="1351128"/>
            <a:ext cx="1012479" cy="1066420"/>
          </a:xfrm>
          <a:custGeom>
            <a:avLst/>
            <a:gdLst>
              <a:gd name="connsiteX0" fmla="*/ 0 w 1012479"/>
              <a:gd name="connsiteY0" fmla="*/ 101248 h 1066420"/>
              <a:gd name="connsiteX1" fmla="*/ 101248 w 1012479"/>
              <a:gd name="connsiteY1" fmla="*/ 0 h 1066420"/>
              <a:gd name="connsiteX2" fmla="*/ 911231 w 1012479"/>
              <a:gd name="connsiteY2" fmla="*/ 0 h 1066420"/>
              <a:gd name="connsiteX3" fmla="*/ 1012479 w 1012479"/>
              <a:gd name="connsiteY3" fmla="*/ 101248 h 1066420"/>
              <a:gd name="connsiteX4" fmla="*/ 1012479 w 1012479"/>
              <a:gd name="connsiteY4" fmla="*/ 965172 h 1066420"/>
              <a:gd name="connsiteX5" fmla="*/ 911231 w 1012479"/>
              <a:gd name="connsiteY5" fmla="*/ 1066420 h 1066420"/>
              <a:gd name="connsiteX6" fmla="*/ 101248 w 1012479"/>
              <a:gd name="connsiteY6" fmla="*/ 1066420 h 1066420"/>
              <a:gd name="connsiteX7" fmla="*/ 0 w 1012479"/>
              <a:gd name="connsiteY7" fmla="*/ 965172 h 1066420"/>
              <a:gd name="connsiteX8" fmla="*/ 0 w 1012479"/>
              <a:gd name="connsiteY8" fmla="*/ 101248 h 10664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12479" h="1066420">
                <a:moveTo>
                  <a:pt x="0" y="101248"/>
                </a:moveTo>
                <a:cubicBezTo>
                  <a:pt x="0" y="45330"/>
                  <a:pt x="45330" y="0"/>
                  <a:pt x="101248" y="0"/>
                </a:cubicBezTo>
                <a:lnTo>
                  <a:pt x="911231" y="0"/>
                </a:lnTo>
                <a:cubicBezTo>
                  <a:pt x="967149" y="0"/>
                  <a:pt x="1012479" y="45330"/>
                  <a:pt x="1012479" y="101248"/>
                </a:cubicBezTo>
                <a:lnTo>
                  <a:pt x="1012479" y="965172"/>
                </a:lnTo>
                <a:cubicBezTo>
                  <a:pt x="1012479" y="1021090"/>
                  <a:pt x="967149" y="1066420"/>
                  <a:pt x="911231" y="1066420"/>
                </a:cubicBezTo>
                <a:lnTo>
                  <a:pt x="101248" y="1066420"/>
                </a:lnTo>
                <a:cubicBezTo>
                  <a:pt x="45330" y="1066420"/>
                  <a:pt x="0" y="1021090"/>
                  <a:pt x="0" y="965172"/>
                </a:cubicBezTo>
                <a:lnTo>
                  <a:pt x="0" y="101248"/>
                </a:lnTo>
                <a:close/>
              </a:path>
            </a:pathLst>
          </a:custGeom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  <a:sp3d contourW="19050" prstMaterial="metal">
            <a:bevelT w="88900" h="203200"/>
            <a:bevelB w="165100" h="254000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5">
              <a:hueOff val="-1470669"/>
              <a:satOff val="-2046"/>
              <a:lumOff val="-784"/>
              <a:alphaOff val="0"/>
            </a:schemeClr>
          </a:fillRef>
          <a:effectRef idx="2">
            <a:schemeClr val="accent5">
              <a:hueOff val="-1470669"/>
              <a:satOff val="-2046"/>
              <a:lumOff val="-784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97294" tIns="197294" rIns="197294" bIns="197294" numCol="1" spcCol="1270" anchor="ctr" anchorCtr="0">
            <a:noAutofit/>
          </a:bodyPr>
          <a:lstStyle/>
          <a:p>
            <a:pPr lvl="0" algn="ctr" defTabSz="1955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4400" b="0" kern="1200" cap="none" spc="0" dirty="0" err="1" smtClean="0">
                <a:ln w="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এর</a:t>
            </a:r>
            <a:endParaRPr lang="en-US" sz="4400" b="0" kern="1200" cap="none" spc="0" dirty="0">
              <a:ln w="0">
                <a:solidFill>
                  <a:schemeClr val="bg1"/>
                </a:solidFill>
              </a:ln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8" name="Freeform 17"/>
          <p:cNvSpPr/>
          <p:nvPr/>
        </p:nvSpPr>
        <p:spPr>
          <a:xfrm>
            <a:off x="3309898" y="1758790"/>
            <a:ext cx="214645" cy="251094"/>
          </a:xfrm>
          <a:custGeom>
            <a:avLst/>
            <a:gdLst>
              <a:gd name="connsiteX0" fmla="*/ 0 w 214645"/>
              <a:gd name="connsiteY0" fmla="*/ 50219 h 251094"/>
              <a:gd name="connsiteX1" fmla="*/ 107323 w 214645"/>
              <a:gd name="connsiteY1" fmla="*/ 50219 h 251094"/>
              <a:gd name="connsiteX2" fmla="*/ 107323 w 214645"/>
              <a:gd name="connsiteY2" fmla="*/ 0 h 251094"/>
              <a:gd name="connsiteX3" fmla="*/ 214645 w 214645"/>
              <a:gd name="connsiteY3" fmla="*/ 125547 h 251094"/>
              <a:gd name="connsiteX4" fmla="*/ 107323 w 214645"/>
              <a:gd name="connsiteY4" fmla="*/ 251094 h 251094"/>
              <a:gd name="connsiteX5" fmla="*/ 107323 w 214645"/>
              <a:gd name="connsiteY5" fmla="*/ 200875 h 251094"/>
              <a:gd name="connsiteX6" fmla="*/ 0 w 214645"/>
              <a:gd name="connsiteY6" fmla="*/ 200875 h 251094"/>
              <a:gd name="connsiteX7" fmla="*/ 0 w 214645"/>
              <a:gd name="connsiteY7" fmla="*/ 50219 h 2510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14645" h="251094">
                <a:moveTo>
                  <a:pt x="0" y="50219"/>
                </a:moveTo>
                <a:lnTo>
                  <a:pt x="107323" y="50219"/>
                </a:lnTo>
                <a:lnTo>
                  <a:pt x="107323" y="0"/>
                </a:lnTo>
                <a:lnTo>
                  <a:pt x="214645" y="125547"/>
                </a:lnTo>
                <a:lnTo>
                  <a:pt x="107323" y="251094"/>
                </a:lnTo>
                <a:lnTo>
                  <a:pt x="107323" y="200875"/>
                </a:lnTo>
                <a:lnTo>
                  <a:pt x="0" y="200875"/>
                </a:lnTo>
                <a:lnTo>
                  <a:pt x="0" y="50219"/>
                </a:lnTo>
                <a:close/>
              </a:path>
            </a:pathLst>
          </a:custGeom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  <a:sp3d z="-182000" contourW="19050" prstMaterial="metal">
            <a:bevelT w="88900" h="203200"/>
            <a:bevelB w="165100" h="254000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5">
              <a:hueOff val="-1838336"/>
              <a:satOff val="-2557"/>
              <a:lumOff val="-981"/>
              <a:alphaOff val="0"/>
            </a:schemeClr>
          </a:fillRef>
          <a:effectRef idx="0">
            <a:schemeClr val="accent5">
              <a:hueOff val="-1838336"/>
              <a:satOff val="-2557"/>
              <a:lumOff val="-981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0" tIns="50219" rIns="64393" bIns="50219" numCol="1" spcCol="1270" anchor="ctr" anchorCtr="0">
            <a:noAutofit/>
          </a:bodyPr>
          <a:lstStyle/>
          <a:p>
            <a:pPr lvl="0" algn="ctr" defTabSz="711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1600" kern="1200"/>
          </a:p>
        </p:txBody>
      </p:sp>
      <p:sp>
        <p:nvSpPr>
          <p:cNvPr id="19" name="Freeform 18"/>
          <p:cNvSpPr/>
          <p:nvPr/>
        </p:nvSpPr>
        <p:spPr>
          <a:xfrm>
            <a:off x="3613642" y="1351128"/>
            <a:ext cx="1012479" cy="1066420"/>
          </a:xfrm>
          <a:custGeom>
            <a:avLst/>
            <a:gdLst>
              <a:gd name="connsiteX0" fmla="*/ 0 w 1012479"/>
              <a:gd name="connsiteY0" fmla="*/ 101248 h 1066420"/>
              <a:gd name="connsiteX1" fmla="*/ 101248 w 1012479"/>
              <a:gd name="connsiteY1" fmla="*/ 0 h 1066420"/>
              <a:gd name="connsiteX2" fmla="*/ 911231 w 1012479"/>
              <a:gd name="connsiteY2" fmla="*/ 0 h 1066420"/>
              <a:gd name="connsiteX3" fmla="*/ 1012479 w 1012479"/>
              <a:gd name="connsiteY3" fmla="*/ 101248 h 1066420"/>
              <a:gd name="connsiteX4" fmla="*/ 1012479 w 1012479"/>
              <a:gd name="connsiteY4" fmla="*/ 965172 h 1066420"/>
              <a:gd name="connsiteX5" fmla="*/ 911231 w 1012479"/>
              <a:gd name="connsiteY5" fmla="*/ 1066420 h 1066420"/>
              <a:gd name="connsiteX6" fmla="*/ 101248 w 1012479"/>
              <a:gd name="connsiteY6" fmla="*/ 1066420 h 1066420"/>
              <a:gd name="connsiteX7" fmla="*/ 0 w 1012479"/>
              <a:gd name="connsiteY7" fmla="*/ 965172 h 1066420"/>
              <a:gd name="connsiteX8" fmla="*/ 0 w 1012479"/>
              <a:gd name="connsiteY8" fmla="*/ 101248 h 10664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12479" h="1066420">
                <a:moveTo>
                  <a:pt x="0" y="101248"/>
                </a:moveTo>
                <a:cubicBezTo>
                  <a:pt x="0" y="45330"/>
                  <a:pt x="45330" y="0"/>
                  <a:pt x="101248" y="0"/>
                </a:cubicBezTo>
                <a:lnTo>
                  <a:pt x="911231" y="0"/>
                </a:lnTo>
                <a:cubicBezTo>
                  <a:pt x="967149" y="0"/>
                  <a:pt x="1012479" y="45330"/>
                  <a:pt x="1012479" y="101248"/>
                </a:cubicBezTo>
                <a:lnTo>
                  <a:pt x="1012479" y="965172"/>
                </a:lnTo>
                <a:cubicBezTo>
                  <a:pt x="1012479" y="1021090"/>
                  <a:pt x="967149" y="1066420"/>
                  <a:pt x="911231" y="1066420"/>
                </a:cubicBezTo>
                <a:lnTo>
                  <a:pt x="101248" y="1066420"/>
                </a:lnTo>
                <a:cubicBezTo>
                  <a:pt x="45330" y="1066420"/>
                  <a:pt x="0" y="1021090"/>
                  <a:pt x="0" y="965172"/>
                </a:cubicBezTo>
                <a:lnTo>
                  <a:pt x="0" y="101248"/>
                </a:lnTo>
                <a:close/>
              </a:path>
            </a:pathLst>
          </a:custGeom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  <a:sp3d contourW="19050" prstMaterial="metal">
            <a:bevelT w="88900" h="203200"/>
            <a:bevelB w="165100" h="254000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5">
              <a:hueOff val="-2941338"/>
              <a:satOff val="-4091"/>
              <a:lumOff val="-1569"/>
              <a:alphaOff val="0"/>
            </a:schemeClr>
          </a:fillRef>
          <a:effectRef idx="2">
            <a:schemeClr val="accent5">
              <a:hueOff val="-2941338"/>
              <a:satOff val="-4091"/>
              <a:lumOff val="-1569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97294" tIns="197294" rIns="197294" bIns="197294" numCol="1" spcCol="1270" anchor="ctr" anchorCtr="0">
            <a:noAutofit/>
          </a:bodyPr>
          <a:lstStyle/>
          <a:p>
            <a:pPr lvl="0" algn="ctr" defTabSz="1955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4400" b="0" kern="1200" cap="none" spc="0" dirty="0" smtClean="0">
                <a:ln w="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sym typeface="Symbol" panose="05050102010706020507" pitchFamily="18" charset="2"/>
              </a:rPr>
              <a:t></a:t>
            </a:r>
            <a:endParaRPr lang="en-US" sz="4400" b="0" kern="1200" cap="none" spc="0" dirty="0">
              <a:ln w="0">
                <a:solidFill>
                  <a:schemeClr val="bg1"/>
                </a:solidFill>
              </a:ln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20" name="Freeform 19"/>
          <p:cNvSpPr/>
          <p:nvPr/>
        </p:nvSpPr>
        <p:spPr>
          <a:xfrm>
            <a:off x="4727370" y="1758790"/>
            <a:ext cx="214645" cy="251094"/>
          </a:xfrm>
          <a:custGeom>
            <a:avLst/>
            <a:gdLst>
              <a:gd name="connsiteX0" fmla="*/ 0 w 214645"/>
              <a:gd name="connsiteY0" fmla="*/ 50219 h 251094"/>
              <a:gd name="connsiteX1" fmla="*/ 107323 w 214645"/>
              <a:gd name="connsiteY1" fmla="*/ 50219 h 251094"/>
              <a:gd name="connsiteX2" fmla="*/ 107323 w 214645"/>
              <a:gd name="connsiteY2" fmla="*/ 0 h 251094"/>
              <a:gd name="connsiteX3" fmla="*/ 214645 w 214645"/>
              <a:gd name="connsiteY3" fmla="*/ 125547 h 251094"/>
              <a:gd name="connsiteX4" fmla="*/ 107323 w 214645"/>
              <a:gd name="connsiteY4" fmla="*/ 251094 h 251094"/>
              <a:gd name="connsiteX5" fmla="*/ 107323 w 214645"/>
              <a:gd name="connsiteY5" fmla="*/ 200875 h 251094"/>
              <a:gd name="connsiteX6" fmla="*/ 0 w 214645"/>
              <a:gd name="connsiteY6" fmla="*/ 200875 h 251094"/>
              <a:gd name="connsiteX7" fmla="*/ 0 w 214645"/>
              <a:gd name="connsiteY7" fmla="*/ 50219 h 2510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14645" h="251094">
                <a:moveTo>
                  <a:pt x="0" y="50219"/>
                </a:moveTo>
                <a:lnTo>
                  <a:pt x="107323" y="50219"/>
                </a:lnTo>
                <a:lnTo>
                  <a:pt x="107323" y="0"/>
                </a:lnTo>
                <a:lnTo>
                  <a:pt x="214645" y="125547"/>
                </a:lnTo>
                <a:lnTo>
                  <a:pt x="107323" y="251094"/>
                </a:lnTo>
                <a:lnTo>
                  <a:pt x="107323" y="200875"/>
                </a:lnTo>
                <a:lnTo>
                  <a:pt x="0" y="200875"/>
                </a:lnTo>
                <a:lnTo>
                  <a:pt x="0" y="50219"/>
                </a:lnTo>
                <a:close/>
              </a:path>
            </a:pathLst>
          </a:custGeom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  <a:sp3d z="-182000" contourW="19050" prstMaterial="metal">
            <a:bevelT w="88900" h="203200"/>
            <a:bevelB w="165100" h="254000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5">
              <a:hueOff val="-3676672"/>
              <a:satOff val="-5114"/>
              <a:lumOff val="-1961"/>
              <a:alphaOff val="0"/>
            </a:schemeClr>
          </a:fillRef>
          <a:effectRef idx="0">
            <a:schemeClr val="accent5">
              <a:hueOff val="-3676672"/>
              <a:satOff val="-5114"/>
              <a:lumOff val="-1961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0" tIns="50219" rIns="64393" bIns="50219" numCol="1" spcCol="1270" anchor="ctr" anchorCtr="0">
            <a:noAutofit/>
          </a:bodyPr>
          <a:lstStyle/>
          <a:p>
            <a:pPr lvl="0" algn="ctr" defTabSz="711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1600" kern="1200"/>
          </a:p>
        </p:txBody>
      </p:sp>
      <p:sp>
        <p:nvSpPr>
          <p:cNvPr id="21" name="Freeform 20"/>
          <p:cNvSpPr/>
          <p:nvPr/>
        </p:nvSpPr>
        <p:spPr>
          <a:xfrm>
            <a:off x="5031114" y="1351128"/>
            <a:ext cx="1012479" cy="1066420"/>
          </a:xfrm>
          <a:custGeom>
            <a:avLst/>
            <a:gdLst>
              <a:gd name="connsiteX0" fmla="*/ 0 w 1012479"/>
              <a:gd name="connsiteY0" fmla="*/ 101248 h 1066420"/>
              <a:gd name="connsiteX1" fmla="*/ 101248 w 1012479"/>
              <a:gd name="connsiteY1" fmla="*/ 0 h 1066420"/>
              <a:gd name="connsiteX2" fmla="*/ 911231 w 1012479"/>
              <a:gd name="connsiteY2" fmla="*/ 0 h 1066420"/>
              <a:gd name="connsiteX3" fmla="*/ 1012479 w 1012479"/>
              <a:gd name="connsiteY3" fmla="*/ 101248 h 1066420"/>
              <a:gd name="connsiteX4" fmla="*/ 1012479 w 1012479"/>
              <a:gd name="connsiteY4" fmla="*/ 965172 h 1066420"/>
              <a:gd name="connsiteX5" fmla="*/ 911231 w 1012479"/>
              <a:gd name="connsiteY5" fmla="*/ 1066420 h 1066420"/>
              <a:gd name="connsiteX6" fmla="*/ 101248 w 1012479"/>
              <a:gd name="connsiteY6" fmla="*/ 1066420 h 1066420"/>
              <a:gd name="connsiteX7" fmla="*/ 0 w 1012479"/>
              <a:gd name="connsiteY7" fmla="*/ 965172 h 1066420"/>
              <a:gd name="connsiteX8" fmla="*/ 0 w 1012479"/>
              <a:gd name="connsiteY8" fmla="*/ 101248 h 10664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12479" h="1066420">
                <a:moveTo>
                  <a:pt x="0" y="101248"/>
                </a:moveTo>
                <a:cubicBezTo>
                  <a:pt x="0" y="45330"/>
                  <a:pt x="45330" y="0"/>
                  <a:pt x="101248" y="0"/>
                </a:cubicBezTo>
                <a:lnTo>
                  <a:pt x="911231" y="0"/>
                </a:lnTo>
                <a:cubicBezTo>
                  <a:pt x="967149" y="0"/>
                  <a:pt x="1012479" y="45330"/>
                  <a:pt x="1012479" y="101248"/>
                </a:cubicBezTo>
                <a:lnTo>
                  <a:pt x="1012479" y="965172"/>
                </a:lnTo>
                <a:cubicBezTo>
                  <a:pt x="1012479" y="1021090"/>
                  <a:pt x="967149" y="1066420"/>
                  <a:pt x="911231" y="1066420"/>
                </a:cubicBezTo>
                <a:lnTo>
                  <a:pt x="101248" y="1066420"/>
                </a:lnTo>
                <a:cubicBezTo>
                  <a:pt x="45330" y="1066420"/>
                  <a:pt x="0" y="1021090"/>
                  <a:pt x="0" y="965172"/>
                </a:cubicBezTo>
                <a:lnTo>
                  <a:pt x="0" y="101248"/>
                </a:lnTo>
                <a:close/>
              </a:path>
            </a:pathLst>
          </a:custGeom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  <a:sp3d contourW="19050" prstMaterial="metal">
            <a:bevelT w="88900" h="203200"/>
            <a:bevelB w="165100" h="254000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5">
              <a:hueOff val="-4412007"/>
              <a:satOff val="-6137"/>
              <a:lumOff val="-2353"/>
              <a:alphaOff val="0"/>
            </a:schemeClr>
          </a:fillRef>
          <a:effectRef idx="2">
            <a:schemeClr val="accent5">
              <a:hueOff val="-4412007"/>
              <a:satOff val="-6137"/>
              <a:lumOff val="-2353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97294" tIns="197294" rIns="197294" bIns="197294" numCol="1" spcCol="1270" anchor="ctr" anchorCtr="0">
            <a:noAutofit/>
          </a:bodyPr>
          <a:lstStyle/>
          <a:p>
            <a:pPr lvl="0" algn="ctr" defTabSz="1955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4400" b="0" kern="1200" cap="none" spc="0" dirty="0" smtClean="0">
                <a:ln w="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sym typeface="Symbol" panose="05050102010706020507" pitchFamily="18" charset="2"/>
              </a:rPr>
              <a:t></a:t>
            </a:r>
            <a:endParaRPr lang="en-US" sz="4400" b="0" kern="1200" cap="none" spc="0" dirty="0">
              <a:ln w="0">
                <a:solidFill>
                  <a:schemeClr val="bg1"/>
                </a:solidFill>
              </a:ln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22" name="Freeform 21"/>
          <p:cNvSpPr/>
          <p:nvPr/>
        </p:nvSpPr>
        <p:spPr>
          <a:xfrm>
            <a:off x="6144842" y="1758790"/>
            <a:ext cx="214645" cy="251094"/>
          </a:xfrm>
          <a:custGeom>
            <a:avLst/>
            <a:gdLst>
              <a:gd name="connsiteX0" fmla="*/ 0 w 214645"/>
              <a:gd name="connsiteY0" fmla="*/ 50219 h 251094"/>
              <a:gd name="connsiteX1" fmla="*/ 107323 w 214645"/>
              <a:gd name="connsiteY1" fmla="*/ 50219 h 251094"/>
              <a:gd name="connsiteX2" fmla="*/ 107323 w 214645"/>
              <a:gd name="connsiteY2" fmla="*/ 0 h 251094"/>
              <a:gd name="connsiteX3" fmla="*/ 214645 w 214645"/>
              <a:gd name="connsiteY3" fmla="*/ 125547 h 251094"/>
              <a:gd name="connsiteX4" fmla="*/ 107323 w 214645"/>
              <a:gd name="connsiteY4" fmla="*/ 251094 h 251094"/>
              <a:gd name="connsiteX5" fmla="*/ 107323 w 214645"/>
              <a:gd name="connsiteY5" fmla="*/ 200875 h 251094"/>
              <a:gd name="connsiteX6" fmla="*/ 0 w 214645"/>
              <a:gd name="connsiteY6" fmla="*/ 200875 h 251094"/>
              <a:gd name="connsiteX7" fmla="*/ 0 w 214645"/>
              <a:gd name="connsiteY7" fmla="*/ 50219 h 2510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14645" h="251094">
                <a:moveTo>
                  <a:pt x="0" y="50219"/>
                </a:moveTo>
                <a:lnTo>
                  <a:pt x="107323" y="50219"/>
                </a:lnTo>
                <a:lnTo>
                  <a:pt x="107323" y="0"/>
                </a:lnTo>
                <a:lnTo>
                  <a:pt x="214645" y="125547"/>
                </a:lnTo>
                <a:lnTo>
                  <a:pt x="107323" y="251094"/>
                </a:lnTo>
                <a:lnTo>
                  <a:pt x="107323" y="200875"/>
                </a:lnTo>
                <a:lnTo>
                  <a:pt x="0" y="200875"/>
                </a:lnTo>
                <a:lnTo>
                  <a:pt x="0" y="50219"/>
                </a:lnTo>
                <a:close/>
              </a:path>
            </a:pathLst>
          </a:custGeom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  <a:sp3d z="-182000" contourW="19050" prstMaterial="metal">
            <a:bevelT w="88900" h="203200"/>
            <a:bevelB w="165100" h="254000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5">
              <a:hueOff val="-5515009"/>
              <a:satOff val="-7671"/>
              <a:lumOff val="-2942"/>
              <a:alphaOff val="0"/>
            </a:schemeClr>
          </a:fillRef>
          <a:effectRef idx="0">
            <a:schemeClr val="accent5">
              <a:hueOff val="-5515009"/>
              <a:satOff val="-7671"/>
              <a:lumOff val="-2942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0" tIns="50219" rIns="64393" bIns="50219" numCol="1" spcCol="1270" anchor="ctr" anchorCtr="0">
            <a:noAutofit/>
          </a:bodyPr>
          <a:lstStyle/>
          <a:p>
            <a:pPr lvl="0" algn="ctr" defTabSz="711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1600" kern="1200"/>
          </a:p>
        </p:txBody>
      </p:sp>
      <p:sp>
        <p:nvSpPr>
          <p:cNvPr id="23" name="Freeform 22"/>
          <p:cNvSpPr/>
          <p:nvPr/>
        </p:nvSpPr>
        <p:spPr>
          <a:xfrm>
            <a:off x="6448586" y="1351128"/>
            <a:ext cx="1012479" cy="1066420"/>
          </a:xfrm>
          <a:custGeom>
            <a:avLst/>
            <a:gdLst>
              <a:gd name="connsiteX0" fmla="*/ 0 w 1012479"/>
              <a:gd name="connsiteY0" fmla="*/ 101248 h 1066420"/>
              <a:gd name="connsiteX1" fmla="*/ 101248 w 1012479"/>
              <a:gd name="connsiteY1" fmla="*/ 0 h 1066420"/>
              <a:gd name="connsiteX2" fmla="*/ 911231 w 1012479"/>
              <a:gd name="connsiteY2" fmla="*/ 0 h 1066420"/>
              <a:gd name="connsiteX3" fmla="*/ 1012479 w 1012479"/>
              <a:gd name="connsiteY3" fmla="*/ 101248 h 1066420"/>
              <a:gd name="connsiteX4" fmla="*/ 1012479 w 1012479"/>
              <a:gd name="connsiteY4" fmla="*/ 965172 h 1066420"/>
              <a:gd name="connsiteX5" fmla="*/ 911231 w 1012479"/>
              <a:gd name="connsiteY5" fmla="*/ 1066420 h 1066420"/>
              <a:gd name="connsiteX6" fmla="*/ 101248 w 1012479"/>
              <a:gd name="connsiteY6" fmla="*/ 1066420 h 1066420"/>
              <a:gd name="connsiteX7" fmla="*/ 0 w 1012479"/>
              <a:gd name="connsiteY7" fmla="*/ 965172 h 1066420"/>
              <a:gd name="connsiteX8" fmla="*/ 0 w 1012479"/>
              <a:gd name="connsiteY8" fmla="*/ 101248 h 10664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12479" h="1066420">
                <a:moveTo>
                  <a:pt x="0" y="101248"/>
                </a:moveTo>
                <a:cubicBezTo>
                  <a:pt x="0" y="45330"/>
                  <a:pt x="45330" y="0"/>
                  <a:pt x="101248" y="0"/>
                </a:cubicBezTo>
                <a:lnTo>
                  <a:pt x="911231" y="0"/>
                </a:lnTo>
                <a:cubicBezTo>
                  <a:pt x="967149" y="0"/>
                  <a:pt x="1012479" y="45330"/>
                  <a:pt x="1012479" y="101248"/>
                </a:cubicBezTo>
                <a:lnTo>
                  <a:pt x="1012479" y="965172"/>
                </a:lnTo>
                <a:cubicBezTo>
                  <a:pt x="1012479" y="1021090"/>
                  <a:pt x="967149" y="1066420"/>
                  <a:pt x="911231" y="1066420"/>
                </a:cubicBezTo>
                <a:lnTo>
                  <a:pt x="101248" y="1066420"/>
                </a:lnTo>
                <a:cubicBezTo>
                  <a:pt x="45330" y="1066420"/>
                  <a:pt x="0" y="1021090"/>
                  <a:pt x="0" y="965172"/>
                </a:cubicBezTo>
                <a:lnTo>
                  <a:pt x="0" y="101248"/>
                </a:lnTo>
                <a:close/>
              </a:path>
            </a:pathLst>
          </a:custGeom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  <a:sp3d contourW="19050" prstMaterial="metal">
            <a:bevelT w="88900" h="203200"/>
            <a:bevelB w="165100" h="254000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5">
              <a:hueOff val="-5882676"/>
              <a:satOff val="-8182"/>
              <a:lumOff val="-3138"/>
              <a:alphaOff val="0"/>
            </a:schemeClr>
          </a:fillRef>
          <a:effectRef idx="2">
            <a:schemeClr val="accent5">
              <a:hueOff val="-5882676"/>
              <a:satOff val="-8182"/>
              <a:lumOff val="-3138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97294" tIns="197294" rIns="197294" bIns="197294" numCol="1" spcCol="1270" anchor="ctr" anchorCtr="0">
            <a:noAutofit/>
          </a:bodyPr>
          <a:lstStyle/>
          <a:p>
            <a:pPr lvl="0" algn="ctr" defTabSz="1955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4400" b="0" kern="1200" cap="none" spc="0" dirty="0" smtClean="0">
                <a:ln w="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sym typeface="Symbol" panose="05050102010706020507" pitchFamily="18" charset="2"/>
              </a:rPr>
              <a:t></a:t>
            </a:r>
            <a:endParaRPr lang="en-US" sz="4400" b="0" kern="1200" cap="none" spc="0" dirty="0">
              <a:ln w="0">
                <a:solidFill>
                  <a:schemeClr val="bg1"/>
                </a:solidFill>
              </a:ln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24" name="Freeform 23"/>
          <p:cNvSpPr/>
          <p:nvPr/>
        </p:nvSpPr>
        <p:spPr>
          <a:xfrm>
            <a:off x="7562313" y="1758790"/>
            <a:ext cx="214645" cy="251094"/>
          </a:xfrm>
          <a:custGeom>
            <a:avLst/>
            <a:gdLst>
              <a:gd name="connsiteX0" fmla="*/ 0 w 214645"/>
              <a:gd name="connsiteY0" fmla="*/ 50219 h 251094"/>
              <a:gd name="connsiteX1" fmla="*/ 107323 w 214645"/>
              <a:gd name="connsiteY1" fmla="*/ 50219 h 251094"/>
              <a:gd name="connsiteX2" fmla="*/ 107323 w 214645"/>
              <a:gd name="connsiteY2" fmla="*/ 0 h 251094"/>
              <a:gd name="connsiteX3" fmla="*/ 214645 w 214645"/>
              <a:gd name="connsiteY3" fmla="*/ 125547 h 251094"/>
              <a:gd name="connsiteX4" fmla="*/ 107323 w 214645"/>
              <a:gd name="connsiteY4" fmla="*/ 251094 h 251094"/>
              <a:gd name="connsiteX5" fmla="*/ 107323 w 214645"/>
              <a:gd name="connsiteY5" fmla="*/ 200875 h 251094"/>
              <a:gd name="connsiteX6" fmla="*/ 0 w 214645"/>
              <a:gd name="connsiteY6" fmla="*/ 200875 h 251094"/>
              <a:gd name="connsiteX7" fmla="*/ 0 w 214645"/>
              <a:gd name="connsiteY7" fmla="*/ 50219 h 2510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14645" h="251094">
                <a:moveTo>
                  <a:pt x="0" y="50219"/>
                </a:moveTo>
                <a:lnTo>
                  <a:pt x="107323" y="50219"/>
                </a:lnTo>
                <a:lnTo>
                  <a:pt x="107323" y="0"/>
                </a:lnTo>
                <a:lnTo>
                  <a:pt x="214645" y="125547"/>
                </a:lnTo>
                <a:lnTo>
                  <a:pt x="107323" y="251094"/>
                </a:lnTo>
                <a:lnTo>
                  <a:pt x="107323" y="200875"/>
                </a:lnTo>
                <a:lnTo>
                  <a:pt x="0" y="200875"/>
                </a:lnTo>
                <a:lnTo>
                  <a:pt x="0" y="50219"/>
                </a:lnTo>
                <a:close/>
              </a:path>
            </a:pathLst>
          </a:custGeom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  <a:sp3d z="-182000" contourW="19050" prstMaterial="metal">
            <a:bevelT w="88900" h="203200"/>
            <a:bevelB w="165100" h="254000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5">
              <a:hueOff val="-7353344"/>
              <a:satOff val="-10228"/>
              <a:lumOff val="-3922"/>
              <a:alphaOff val="0"/>
            </a:schemeClr>
          </a:fillRef>
          <a:effectRef idx="0">
            <a:schemeClr val="accent5">
              <a:hueOff val="-7353344"/>
              <a:satOff val="-10228"/>
              <a:lumOff val="-3922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0" tIns="50219" rIns="64393" bIns="50219" numCol="1" spcCol="1270" anchor="ctr" anchorCtr="0">
            <a:noAutofit/>
          </a:bodyPr>
          <a:lstStyle/>
          <a:p>
            <a:pPr lvl="0" algn="ctr" defTabSz="711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1600" kern="1200"/>
          </a:p>
        </p:txBody>
      </p:sp>
      <p:sp>
        <p:nvSpPr>
          <p:cNvPr id="25" name="Freeform 24"/>
          <p:cNvSpPr/>
          <p:nvPr/>
        </p:nvSpPr>
        <p:spPr>
          <a:xfrm>
            <a:off x="7866057" y="1351128"/>
            <a:ext cx="1012479" cy="1066420"/>
          </a:xfrm>
          <a:custGeom>
            <a:avLst/>
            <a:gdLst>
              <a:gd name="connsiteX0" fmla="*/ 0 w 1012479"/>
              <a:gd name="connsiteY0" fmla="*/ 101248 h 1066420"/>
              <a:gd name="connsiteX1" fmla="*/ 101248 w 1012479"/>
              <a:gd name="connsiteY1" fmla="*/ 0 h 1066420"/>
              <a:gd name="connsiteX2" fmla="*/ 911231 w 1012479"/>
              <a:gd name="connsiteY2" fmla="*/ 0 h 1066420"/>
              <a:gd name="connsiteX3" fmla="*/ 1012479 w 1012479"/>
              <a:gd name="connsiteY3" fmla="*/ 101248 h 1066420"/>
              <a:gd name="connsiteX4" fmla="*/ 1012479 w 1012479"/>
              <a:gd name="connsiteY4" fmla="*/ 965172 h 1066420"/>
              <a:gd name="connsiteX5" fmla="*/ 911231 w 1012479"/>
              <a:gd name="connsiteY5" fmla="*/ 1066420 h 1066420"/>
              <a:gd name="connsiteX6" fmla="*/ 101248 w 1012479"/>
              <a:gd name="connsiteY6" fmla="*/ 1066420 h 1066420"/>
              <a:gd name="connsiteX7" fmla="*/ 0 w 1012479"/>
              <a:gd name="connsiteY7" fmla="*/ 965172 h 1066420"/>
              <a:gd name="connsiteX8" fmla="*/ 0 w 1012479"/>
              <a:gd name="connsiteY8" fmla="*/ 101248 h 10664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12479" h="1066420">
                <a:moveTo>
                  <a:pt x="0" y="101248"/>
                </a:moveTo>
                <a:cubicBezTo>
                  <a:pt x="0" y="45330"/>
                  <a:pt x="45330" y="0"/>
                  <a:pt x="101248" y="0"/>
                </a:cubicBezTo>
                <a:lnTo>
                  <a:pt x="911231" y="0"/>
                </a:lnTo>
                <a:cubicBezTo>
                  <a:pt x="967149" y="0"/>
                  <a:pt x="1012479" y="45330"/>
                  <a:pt x="1012479" y="101248"/>
                </a:cubicBezTo>
                <a:lnTo>
                  <a:pt x="1012479" y="965172"/>
                </a:lnTo>
                <a:cubicBezTo>
                  <a:pt x="1012479" y="1021090"/>
                  <a:pt x="967149" y="1066420"/>
                  <a:pt x="911231" y="1066420"/>
                </a:cubicBezTo>
                <a:lnTo>
                  <a:pt x="101248" y="1066420"/>
                </a:lnTo>
                <a:cubicBezTo>
                  <a:pt x="45330" y="1066420"/>
                  <a:pt x="0" y="1021090"/>
                  <a:pt x="0" y="965172"/>
                </a:cubicBezTo>
                <a:lnTo>
                  <a:pt x="0" y="101248"/>
                </a:lnTo>
                <a:close/>
              </a:path>
            </a:pathLst>
          </a:custGeom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  <a:sp3d contourW="19050" prstMaterial="metal">
            <a:bevelT w="88900" h="203200"/>
            <a:bevelB w="165100" h="254000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5">
              <a:hueOff val="-7353344"/>
              <a:satOff val="-10228"/>
              <a:lumOff val="-3922"/>
              <a:alphaOff val="0"/>
            </a:schemeClr>
          </a:fillRef>
          <a:effectRef idx="2">
            <a:schemeClr val="accent5">
              <a:hueOff val="-7353344"/>
              <a:satOff val="-10228"/>
              <a:lumOff val="-3922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97294" tIns="197294" rIns="197294" bIns="197294" numCol="1" spcCol="1270" anchor="ctr" anchorCtr="0">
            <a:noAutofit/>
          </a:bodyPr>
          <a:lstStyle/>
          <a:p>
            <a:pPr lvl="0" algn="ctr" defTabSz="1955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4400" b="0" kern="1200" cap="none" spc="0" dirty="0" smtClean="0">
                <a:ln w="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sym typeface="Symbol" panose="05050102010706020507" pitchFamily="18" charset="2"/>
              </a:rPr>
              <a:t></a:t>
            </a:r>
            <a:endParaRPr lang="en-US" sz="4400" b="0" kern="1200" cap="none" spc="0" dirty="0">
              <a:ln w="0">
                <a:solidFill>
                  <a:schemeClr val="bg1"/>
                </a:solidFill>
              </a:ln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123269" y="2852382"/>
            <a:ext cx="1667909" cy="58477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Brackets</a:t>
            </a:r>
            <a:endParaRPr lang="en-US" sz="32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2103131" y="2836654"/>
            <a:ext cx="657332" cy="60050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Of</a:t>
            </a:r>
            <a:endParaRPr lang="en-US" sz="32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3002508" y="2820927"/>
            <a:ext cx="1623613" cy="58477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Division</a:t>
            </a:r>
            <a:endParaRPr lang="en-US" sz="32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4727370" y="2820927"/>
            <a:ext cx="2569588" cy="58477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Multiplication</a:t>
            </a:r>
            <a:endParaRPr lang="en-US" sz="32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6235155" y="3478100"/>
            <a:ext cx="1630902" cy="58477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Addition</a:t>
            </a:r>
            <a:endParaRPr lang="en-US" sz="32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6755643" y="4148648"/>
            <a:ext cx="2122893" cy="58477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Subtraction</a:t>
            </a:r>
            <a:endParaRPr lang="en-US" sz="32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130007" y="2852382"/>
            <a:ext cx="58685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2105229" y="2852381"/>
            <a:ext cx="58685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3002508" y="2820927"/>
            <a:ext cx="58685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4737687" y="2822870"/>
            <a:ext cx="58685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6235155" y="3491475"/>
            <a:ext cx="58685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</a:p>
        </p:txBody>
      </p:sp>
      <p:sp>
        <p:nvSpPr>
          <p:cNvPr id="43" name="TextBox 42"/>
          <p:cNvSpPr txBox="1"/>
          <p:nvPr/>
        </p:nvSpPr>
        <p:spPr>
          <a:xfrm>
            <a:off x="6749212" y="4162023"/>
            <a:ext cx="58685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560933" y="269962"/>
            <a:ext cx="308439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u="sng" dirty="0" smtClean="0">
                <a:ln w="0">
                  <a:solidFill>
                    <a:srgbClr val="C00000"/>
                  </a:solidFill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ভগ্নাংশের সরলীকরণ </a:t>
            </a:r>
            <a:endParaRPr lang="en-US" sz="3600" u="sng" dirty="0">
              <a:ln w="0">
                <a:solidFill>
                  <a:srgbClr val="C00000"/>
                </a:solidFill>
              </a:ln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5937419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-4.81481E-6 L 0.19375 0.29954 " pathEditMode="fixed" rAng="0" ptsTypes="AA">
                                      <p:cBhvr>
                                        <p:cTn id="63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687" y="14977"/>
                                    </p:animMotion>
                                  </p:childTnLst>
                                </p:cTn>
                              </p:par>
                              <p:par>
                                <p:cTn id="64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61111E-6 -4.81481E-6 L 0.04427 0.30163 " pathEditMode="fixed" rAng="0" ptsTypes="AA">
                                      <p:cBhvr>
                                        <p:cTn id="65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05" y="15069"/>
                                    </p:animMotion>
                                  </p:childTnLst>
                                </p:cTn>
                              </p:par>
                              <p:par>
                                <p:cTn id="66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4.81481E-6 L 0.00156 0.30277 " pathEditMode="fixed" rAng="0" ptsTypes="AA">
                                      <p:cBhvr>
                                        <p:cTn id="67" dur="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9" y="15139"/>
                                    </p:animMotion>
                                  </p:childTnLst>
                                </p:cTn>
                              </p:par>
                              <p:par>
                                <p:cTn id="68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61111E-6 3.33333E-6 L -0.12274 0.30602 " pathEditMode="fixed" rAng="0" ptsTypes="AA">
                                      <p:cBhvr>
                                        <p:cTn id="69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146" y="15301"/>
                                    </p:animMotion>
                                  </p:childTnLst>
                                </p:cTn>
                              </p:par>
                              <p:par>
                                <p:cTn id="70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451 -0.01065 L -0.23021 0.20995 " pathEditMode="fixed" rAng="0" ptsTypes="AA">
                                      <p:cBhvr>
                                        <p:cTn id="71" dur="2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736" y="11019"/>
                                    </p:animMotion>
                                  </p:childTnLst>
                                </p:cTn>
                              </p:par>
                              <p:par>
                                <p:cTn id="72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111E-6 -3.7037E-7 L -0.22969 0.11667 " pathEditMode="fixed" rAng="0" ptsTypes="AA">
                                      <p:cBhvr>
                                        <p:cTn id="73" dur="2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493" y="583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1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2" fill="hold">
                      <p:stCondLst>
                        <p:cond delay="0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89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0" fill="hold">
                      <p:stCondLst>
                        <p:cond delay="0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97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8" fill="hold">
                      <p:stCondLst>
                        <p:cond delay="0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3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105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6" fill="hold">
                      <p:stCondLst>
                        <p:cond delay="0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0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1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113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4" fill="hold">
                      <p:stCondLst>
                        <p:cond delay="0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8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9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121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2" fill="hold">
                      <p:stCondLst>
                        <p:cond delay="0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6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7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</p:childTnLst>
        </p:cTn>
      </p:par>
    </p:tnLst>
    <p:bldLst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8" grpId="0"/>
      <p:bldP spid="38" grpId="1"/>
      <p:bldP spid="39" grpId="0"/>
      <p:bldP spid="39" grpId="1"/>
      <p:bldP spid="40" grpId="0"/>
      <p:bldP spid="40" grpId="1"/>
      <p:bldP spid="41" grpId="0"/>
      <p:bldP spid="41" grpId="1"/>
      <p:bldP spid="42" grpId="0"/>
      <p:bldP spid="42" grpId="1"/>
      <p:bldP spid="43" grpId="0"/>
      <p:bldP spid="43" grpId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Quad Arrow 3"/>
          <p:cNvSpPr/>
          <p:nvPr/>
        </p:nvSpPr>
        <p:spPr>
          <a:xfrm>
            <a:off x="1624085" y="1787464"/>
            <a:ext cx="5882185" cy="4490507"/>
          </a:xfrm>
          <a:prstGeom prst="quadArrow">
            <a:avLst>
              <a:gd name="adj1" fmla="val 4015"/>
              <a:gd name="adj2" fmla="val 4000"/>
              <a:gd name="adj3" fmla="val 42612"/>
            </a:avLst>
          </a:prstGeom>
          <a:solidFill>
            <a:schemeClr val="accent2">
              <a:lumMod val="75000"/>
            </a:schemeClr>
          </a:solidFill>
          <a:ln w="12700">
            <a:solidFill>
              <a:srgbClr val="FFC000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0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4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grpSp>
        <p:nvGrpSpPr>
          <p:cNvPr id="5" name="Group 4"/>
          <p:cNvGrpSpPr/>
          <p:nvPr/>
        </p:nvGrpSpPr>
        <p:grpSpPr>
          <a:xfrm>
            <a:off x="5326750" y="1853921"/>
            <a:ext cx="1856099" cy="1747021"/>
            <a:chOff x="5231214" y="1335304"/>
            <a:chExt cx="1856099" cy="1747021"/>
          </a:xfrm>
        </p:grpSpPr>
        <p:grpSp>
          <p:nvGrpSpPr>
            <p:cNvPr id="33" name="Group 32"/>
            <p:cNvGrpSpPr/>
            <p:nvPr/>
          </p:nvGrpSpPr>
          <p:grpSpPr>
            <a:xfrm>
              <a:off x="5231214" y="1349055"/>
              <a:ext cx="1856099" cy="1733270"/>
              <a:chOff x="5231214" y="1349055"/>
              <a:chExt cx="1856099" cy="1733270"/>
            </a:xfrm>
          </p:grpSpPr>
          <p:grpSp>
            <p:nvGrpSpPr>
              <p:cNvPr id="18" name="Group 17"/>
              <p:cNvGrpSpPr/>
              <p:nvPr/>
            </p:nvGrpSpPr>
            <p:grpSpPr>
              <a:xfrm>
                <a:off x="5231214" y="1349055"/>
                <a:ext cx="1856099" cy="1733270"/>
                <a:chOff x="1542197" y="736977"/>
                <a:chExt cx="2347415" cy="2347418"/>
              </a:xfrm>
            </p:grpSpPr>
            <p:sp>
              <p:nvSpPr>
                <p:cNvPr id="19" name="Trapezoid 18"/>
                <p:cNvSpPr/>
                <p:nvPr/>
              </p:nvSpPr>
              <p:spPr>
                <a:xfrm flipV="1">
                  <a:off x="1542197" y="736977"/>
                  <a:ext cx="2347415" cy="1937983"/>
                </a:xfrm>
                <a:prstGeom prst="trapezoid">
                  <a:avLst/>
                </a:prstGeom>
                <a:ln>
                  <a:noFill/>
                </a:ln>
                <a:effectLst/>
                <a:scene3d>
                  <a:camera prst="orthographicFront">
                    <a:rot lat="0" lon="0" rev="0"/>
                  </a:camera>
                  <a:lightRig rig="chilly" dir="t">
                    <a:rot lat="0" lon="0" rev="18480000"/>
                  </a:lightRig>
                </a:scene3d>
                <a:sp3d prstMaterial="clear">
                  <a:bevelT h="6350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0" name="Trapezoid 19"/>
                <p:cNvSpPr/>
                <p:nvPr/>
              </p:nvSpPr>
              <p:spPr>
                <a:xfrm>
                  <a:off x="1692320" y="2694481"/>
                  <a:ext cx="2047165" cy="389914"/>
                </a:xfrm>
                <a:prstGeom prst="trapezoid">
                  <a:avLst>
                    <a:gd name="adj" fmla="val 86539"/>
                  </a:avLst>
                </a:prstGeom>
                <a:ln>
                  <a:noFill/>
                </a:ln>
                <a:effectLst>
                  <a:outerShdw blurRad="107950" dist="12700" dir="5400000" algn="ctr">
                    <a:srgbClr val="000000"/>
                  </a:outerShdw>
                </a:effectLst>
                <a:scene3d>
                  <a:camera prst="orthographicFront">
                    <a:rot lat="0" lon="0" rev="0"/>
                  </a:camera>
                  <a:lightRig rig="soft" dir="t">
                    <a:rot lat="0" lon="0" rev="0"/>
                  </a:lightRig>
                </a:scene3d>
                <a:sp3d contourW="44450" prstMaterial="matte">
                  <a:bevelT w="63500" h="63500" prst="artDeco"/>
                  <a:contourClr>
                    <a:srgbClr val="FFFFFF"/>
                  </a:contourClr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28" name="Trapezoid 27"/>
              <p:cNvSpPr/>
              <p:nvPr/>
            </p:nvSpPr>
            <p:spPr>
              <a:xfrm flipV="1">
                <a:off x="5468621" y="2341982"/>
                <a:ext cx="1382555" cy="452439"/>
              </a:xfrm>
              <a:prstGeom prst="trapezoid">
                <a:avLst>
                  <a:gd name="adj" fmla="val 25458"/>
                </a:avLst>
              </a:prstGeom>
              <a:solidFill>
                <a:srgbClr val="00FFFF">
                  <a:alpha val="27843"/>
                </a:srgbClr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" name="TextBox 1"/>
                <p:cNvSpPr txBox="1"/>
                <p:nvPr/>
              </p:nvSpPr>
              <p:spPr>
                <a:xfrm>
                  <a:off x="5349916" y="1335304"/>
                  <a:ext cx="1667729" cy="94109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bn-BD" sz="2400" b="0" i="1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বালতির</m:t>
                        </m:r>
                        <m:r>
                          <a:rPr lang="bn-BD" sz="2400" b="0" i="1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 </m:t>
                        </m:r>
                      </m:oMath>
                    </m:oMathPara>
                  </a14:m>
                  <a:endParaRPr lang="bn-BD" sz="2400" b="0" i="1" dirty="0" smtClean="0">
                    <a:latin typeface="Cambria Math" panose="02040503050406030204" pitchFamily="18" charset="0"/>
                    <a:cs typeface="NikoshBAN" panose="02000000000000000000" pitchFamily="2" charset="0"/>
                  </a:endParaRPr>
                </a:p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box>
                          <m:boxPr>
                            <m:ctrlPr>
                              <a:rPr lang="en-US" sz="2400" i="1" smtClean="0"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</m:ctrlPr>
                          </m:boxPr>
                          <m:e>
                            <m:argPr>
                              <m:argSz m:val="-1"/>
                            </m:argPr>
                            <m:f>
                              <m:fPr>
                                <m:ctrlPr>
                                  <a:rPr lang="en-US" sz="2400" i="1" smtClean="0">
                                    <a:latin typeface="Cambria Math" panose="02040503050406030204" pitchFamily="18" charset="0"/>
                                    <a:cs typeface="NikoshBAN" panose="02000000000000000000" pitchFamily="2" charset="0"/>
                                  </a:rPr>
                                </m:ctrlPr>
                              </m:fPr>
                              <m:num>
                                <m:r>
                                  <a:rPr lang="bn-BD" sz="2400" b="0" i="1" smtClean="0">
                                    <a:latin typeface="Cambria Math" panose="02040503050406030204" pitchFamily="18" charset="0"/>
                                    <a:cs typeface="NikoshBAN" panose="02000000000000000000" pitchFamily="2" charset="0"/>
                                  </a:rPr>
                                  <m:t>১</m:t>
                                </m:r>
                              </m:num>
                              <m:den>
                                <m:r>
                                  <a:rPr lang="bn-BD" sz="2400" b="0" i="1" smtClean="0">
                                    <a:latin typeface="Cambria Math" panose="02040503050406030204" pitchFamily="18" charset="0"/>
                                    <a:cs typeface="NikoshBAN" panose="02000000000000000000" pitchFamily="2" charset="0"/>
                                  </a:rPr>
                                  <m:t>৪</m:t>
                                </m:r>
                              </m:den>
                            </m:f>
                          </m:e>
                        </m:box>
                        <m:r>
                          <a:rPr lang="bn-BD" sz="2400" b="0" i="1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 </m:t>
                        </m:r>
                        <m:r>
                          <a:rPr lang="bn-BD" sz="2400" b="0" i="1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অংশ</m:t>
                        </m:r>
                        <m:r>
                          <a:rPr lang="bn-BD" sz="2400" b="0" i="1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 </m:t>
                        </m:r>
                        <m:r>
                          <a:rPr lang="bn-BD" sz="2400" b="0" i="1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পানি</m:t>
                        </m:r>
                        <m:r>
                          <a:rPr lang="bn-BD" sz="2400" b="0" i="1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 </m:t>
                        </m:r>
                      </m:oMath>
                    </m:oMathPara>
                  </a14:m>
                  <a:endParaRPr lang="en-US" sz="2400" dirty="0">
                    <a:latin typeface="NikoshBAN" panose="02000000000000000000" pitchFamily="2" charset="0"/>
                    <a:cs typeface="NikoshBAN" panose="02000000000000000000" pitchFamily="2" charset="0"/>
                  </a:endParaRPr>
                </a:p>
              </p:txBody>
            </p:sp>
          </mc:Choice>
          <mc:Fallback xmlns="">
            <p:sp>
              <p:nvSpPr>
                <p:cNvPr id="2" name="TextBox 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349916" y="1335304"/>
                  <a:ext cx="1667729" cy="941091"/>
                </a:xfrm>
                <a:prstGeom prst="rect">
                  <a:avLst/>
                </a:prstGeom>
                <a:blipFill rotWithShape="0">
                  <a:blip r:embed="rId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3" name="Group 2"/>
          <p:cNvGrpSpPr/>
          <p:nvPr/>
        </p:nvGrpSpPr>
        <p:grpSpPr>
          <a:xfrm>
            <a:off x="2088107" y="1993964"/>
            <a:ext cx="1856099" cy="1733270"/>
            <a:chOff x="1992571" y="1475347"/>
            <a:chExt cx="1856099" cy="1733270"/>
          </a:xfrm>
        </p:grpSpPr>
        <p:grpSp>
          <p:nvGrpSpPr>
            <p:cNvPr id="31" name="Group 30"/>
            <p:cNvGrpSpPr/>
            <p:nvPr/>
          </p:nvGrpSpPr>
          <p:grpSpPr>
            <a:xfrm>
              <a:off x="1992571" y="1475347"/>
              <a:ext cx="1856099" cy="1733270"/>
              <a:chOff x="5349919" y="3875960"/>
              <a:chExt cx="1856099" cy="1733270"/>
            </a:xfrm>
          </p:grpSpPr>
          <p:grpSp>
            <p:nvGrpSpPr>
              <p:cNvPr id="24" name="Group 23"/>
              <p:cNvGrpSpPr/>
              <p:nvPr/>
            </p:nvGrpSpPr>
            <p:grpSpPr>
              <a:xfrm>
                <a:off x="5349919" y="3875960"/>
                <a:ext cx="1856099" cy="1733270"/>
                <a:chOff x="1542197" y="736977"/>
                <a:chExt cx="2347415" cy="2347418"/>
              </a:xfrm>
            </p:grpSpPr>
            <p:sp>
              <p:nvSpPr>
                <p:cNvPr id="25" name="Trapezoid 24"/>
                <p:cNvSpPr/>
                <p:nvPr/>
              </p:nvSpPr>
              <p:spPr>
                <a:xfrm flipV="1">
                  <a:off x="1542197" y="736977"/>
                  <a:ext cx="2347415" cy="1937983"/>
                </a:xfrm>
                <a:prstGeom prst="trapezoid">
                  <a:avLst/>
                </a:prstGeom>
                <a:ln>
                  <a:noFill/>
                </a:ln>
                <a:effectLst/>
                <a:scene3d>
                  <a:camera prst="orthographicFront">
                    <a:rot lat="0" lon="0" rev="0"/>
                  </a:camera>
                  <a:lightRig rig="chilly" dir="t">
                    <a:rot lat="0" lon="0" rev="18480000"/>
                  </a:lightRig>
                </a:scene3d>
                <a:sp3d prstMaterial="clear">
                  <a:bevelT h="6350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6" name="Trapezoid 25"/>
                <p:cNvSpPr/>
                <p:nvPr/>
              </p:nvSpPr>
              <p:spPr>
                <a:xfrm>
                  <a:off x="1692320" y="2694481"/>
                  <a:ext cx="2047165" cy="389914"/>
                </a:xfrm>
                <a:prstGeom prst="trapezoid">
                  <a:avLst>
                    <a:gd name="adj" fmla="val 86539"/>
                  </a:avLst>
                </a:prstGeom>
                <a:ln>
                  <a:noFill/>
                </a:ln>
                <a:effectLst>
                  <a:outerShdw blurRad="107950" dist="12700" dir="5400000" algn="ctr">
                    <a:srgbClr val="000000"/>
                  </a:outerShdw>
                </a:effectLst>
                <a:scene3d>
                  <a:camera prst="orthographicFront">
                    <a:rot lat="0" lon="0" rev="0"/>
                  </a:camera>
                  <a:lightRig rig="soft" dir="t">
                    <a:rot lat="0" lon="0" rev="0"/>
                  </a:lightRig>
                </a:scene3d>
                <a:sp3d contourW="44450" prstMaterial="matte">
                  <a:bevelT w="63500" h="63500" prst="artDeco"/>
                  <a:contourClr>
                    <a:srgbClr val="FFFFFF"/>
                  </a:contourClr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29" name="Trapezoid 28"/>
              <p:cNvSpPr/>
              <p:nvPr/>
            </p:nvSpPr>
            <p:spPr>
              <a:xfrm flipV="1">
                <a:off x="5468621" y="4326340"/>
                <a:ext cx="1618692" cy="1046120"/>
              </a:xfrm>
              <a:prstGeom prst="trapezoid">
                <a:avLst>
                  <a:gd name="adj" fmla="val 25458"/>
                </a:avLst>
              </a:prstGeom>
              <a:solidFill>
                <a:srgbClr val="00FFFF">
                  <a:alpha val="27843"/>
                </a:srgbClr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2" name="TextBox 31"/>
                <p:cNvSpPr txBox="1"/>
                <p:nvPr/>
              </p:nvSpPr>
              <p:spPr>
                <a:xfrm>
                  <a:off x="2111273" y="1567418"/>
                  <a:ext cx="1667729" cy="94109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bn-BD" sz="2400" b="0" i="1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বালতির</m:t>
                        </m:r>
                        <m:r>
                          <a:rPr lang="bn-BD" sz="2400" b="0" i="1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 </m:t>
                        </m:r>
                      </m:oMath>
                    </m:oMathPara>
                  </a14:m>
                  <a:endParaRPr lang="bn-BD" sz="2400" b="0" i="1" dirty="0" smtClean="0">
                    <a:latin typeface="Cambria Math" panose="02040503050406030204" pitchFamily="18" charset="0"/>
                    <a:cs typeface="NikoshBAN" panose="02000000000000000000" pitchFamily="2" charset="0"/>
                  </a:endParaRPr>
                </a:p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box>
                          <m:boxPr>
                            <m:ctrlPr>
                              <a:rPr lang="en-US" sz="2400" i="1" smtClean="0"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</m:ctrlPr>
                          </m:boxPr>
                          <m:e>
                            <m:argPr>
                              <m:argSz m:val="-1"/>
                            </m:argPr>
                            <m:f>
                              <m:fPr>
                                <m:ctrlPr>
                                  <a:rPr lang="en-US" sz="2400" i="1" smtClean="0">
                                    <a:latin typeface="Cambria Math" panose="02040503050406030204" pitchFamily="18" charset="0"/>
                                    <a:cs typeface="NikoshBAN" panose="02000000000000000000" pitchFamily="2" charset="0"/>
                                  </a:rPr>
                                </m:ctrlPr>
                              </m:fPr>
                              <m:num>
                                <m:r>
                                  <a:rPr lang="bn-BD" sz="2400" b="0" i="1" smtClean="0">
                                    <a:latin typeface="Cambria Math" panose="02040503050406030204" pitchFamily="18" charset="0"/>
                                    <a:cs typeface="NikoshBAN" panose="02000000000000000000" pitchFamily="2" charset="0"/>
                                  </a:rPr>
                                  <m:t>৩</m:t>
                                </m:r>
                              </m:num>
                              <m:den>
                                <m:r>
                                  <a:rPr lang="bn-BD" sz="2400" b="0" i="1" smtClean="0">
                                    <a:latin typeface="Cambria Math" panose="02040503050406030204" pitchFamily="18" charset="0"/>
                                    <a:cs typeface="NikoshBAN" panose="02000000000000000000" pitchFamily="2" charset="0"/>
                                  </a:rPr>
                                  <m:t>৪</m:t>
                                </m:r>
                              </m:den>
                            </m:f>
                          </m:e>
                        </m:box>
                        <m:r>
                          <a:rPr lang="bn-BD" sz="2400" b="0" i="1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 </m:t>
                        </m:r>
                        <m:r>
                          <a:rPr lang="bn-BD" sz="2400" b="0" i="1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অংশ</m:t>
                        </m:r>
                        <m:r>
                          <a:rPr lang="bn-BD" sz="2400" b="0" i="1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 </m:t>
                        </m:r>
                        <m:r>
                          <a:rPr lang="bn-BD" sz="2400" b="0" i="1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পানি</m:t>
                        </m:r>
                        <m:r>
                          <a:rPr lang="bn-BD" sz="2400" b="0" i="1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 </m:t>
                        </m:r>
                      </m:oMath>
                    </m:oMathPara>
                  </a14:m>
                  <a:endParaRPr lang="en-US" sz="2400" dirty="0">
                    <a:latin typeface="NikoshBAN" panose="02000000000000000000" pitchFamily="2" charset="0"/>
                    <a:cs typeface="NikoshBAN" panose="02000000000000000000" pitchFamily="2" charset="0"/>
                  </a:endParaRPr>
                </a:p>
              </p:txBody>
            </p:sp>
          </mc:Choice>
          <mc:Fallback xmlns="">
            <p:sp>
              <p:nvSpPr>
                <p:cNvPr id="32" name="TextBox 3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111273" y="1567418"/>
                  <a:ext cx="1667729" cy="941091"/>
                </a:xfrm>
                <a:prstGeom prst="rect">
                  <a:avLst/>
                </a:prstGeom>
                <a:blipFill rotWithShape="0"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6" name="Group 5"/>
          <p:cNvGrpSpPr/>
          <p:nvPr/>
        </p:nvGrpSpPr>
        <p:grpSpPr>
          <a:xfrm>
            <a:off x="2088107" y="4394577"/>
            <a:ext cx="1856099" cy="1733270"/>
            <a:chOff x="1992571" y="3875960"/>
            <a:chExt cx="1856099" cy="1733270"/>
          </a:xfrm>
        </p:grpSpPr>
        <p:grpSp>
          <p:nvGrpSpPr>
            <p:cNvPr id="21" name="Group 20"/>
            <p:cNvGrpSpPr/>
            <p:nvPr/>
          </p:nvGrpSpPr>
          <p:grpSpPr>
            <a:xfrm>
              <a:off x="1992571" y="3875960"/>
              <a:ext cx="1856099" cy="1733270"/>
              <a:chOff x="1542197" y="736977"/>
              <a:chExt cx="2347415" cy="2347418"/>
            </a:xfrm>
          </p:grpSpPr>
          <p:sp>
            <p:nvSpPr>
              <p:cNvPr id="22" name="Trapezoid 21"/>
              <p:cNvSpPr/>
              <p:nvPr/>
            </p:nvSpPr>
            <p:spPr>
              <a:xfrm flipV="1">
                <a:off x="1542197" y="736977"/>
                <a:ext cx="2347415" cy="1937983"/>
              </a:xfrm>
              <a:prstGeom prst="trapezoid">
                <a:avLst/>
              </a:prstGeom>
              <a:ln>
                <a:noFill/>
              </a:ln>
              <a:effectLst/>
              <a:scene3d>
                <a:camera prst="orthographicFront">
                  <a:rot lat="0" lon="0" rev="0"/>
                </a:camera>
                <a:lightRig rig="chilly" dir="t">
                  <a:rot lat="0" lon="0" rev="18480000"/>
                </a:lightRig>
              </a:scene3d>
              <a:sp3d prstMaterial="clear">
                <a:bevelT h="635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3" name="Trapezoid 22"/>
              <p:cNvSpPr/>
              <p:nvPr/>
            </p:nvSpPr>
            <p:spPr>
              <a:xfrm>
                <a:off x="1692320" y="2694481"/>
                <a:ext cx="2047165" cy="389914"/>
              </a:xfrm>
              <a:prstGeom prst="trapezoid">
                <a:avLst>
                  <a:gd name="adj" fmla="val 86539"/>
                </a:avLst>
              </a:prstGeom>
              <a:ln>
                <a:noFill/>
              </a:ln>
              <a:effectLst>
                <a:outerShdw blurRad="107950" dist="12700" dir="5400000" algn="ctr">
                  <a:srgbClr val="000000"/>
                </a:outerShdw>
              </a:effectLst>
              <a:scene3d>
                <a:camera prst="orthographicFront">
                  <a:rot lat="0" lon="0" rev="0"/>
                </a:camera>
                <a:lightRig rig="soft" dir="t">
                  <a:rot lat="0" lon="0" rev="0"/>
                </a:lightRig>
              </a:scene3d>
              <a:sp3d contourW="44450" prstMaterial="matte">
                <a:bevelT w="63500" h="63500" prst="artDeco"/>
                <a:contourClr>
                  <a:srgbClr val="FFFFFF"/>
                </a:contourClr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4" name="TextBox 33"/>
                <p:cNvSpPr txBox="1"/>
                <p:nvPr/>
              </p:nvSpPr>
              <p:spPr>
                <a:xfrm>
                  <a:off x="2085405" y="4057428"/>
                  <a:ext cx="1667729" cy="120032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bn-BD" sz="2400" i="0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খ</m:t>
                        </m:r>
                        <m:r>
                          <a:rPr lang="bn-BD" sz="2400" b="0" i="0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ালি</m:t>
                        </m:r>
                        <m:r>
                          <a:rPr lang="bn-BD" sz="2400" b="0" i="0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 </m:t>
                        </m:r>
                        <m:r>
                          <a:rPr lang="bn-BD" sz="2400" b="0" i="0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বালতির</m:t>
                        </m:r>
                        <m:r>
                          <a:rPr lang="bn-BD" sz="2400" b="0" i="0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 </m:t>
                        </m:r>
                      </m:oMath>
                    </m:oMathPara>
                  </a14:m>
                  <a:endParaRPr lang="bn-BD" sz="2400" b="0" dirty="0" smtClean="0">
                    <a:latin typeface="Cambria Math" panose="02040503050406030204" pitchFamily="18" charset="0"/>
                    <a:cs typeface="NikoshBAN" panose="02000000000000000000" pitchFamily="2" charset="0"/>
                  </a:endParaRPr>
                </a:p>
                <a:p>
                  <a:pPr algn="ctr"/>
                  <a:r>
                    <a:rPr lang="bn-BD" sz="2400" b="0" dirty="0" smtClean="0">
                      <a:latin typeface="Cambria Math" panose="02040503050406030204" pitchFamily="18" charset="0"/>
                      <a:cs typeface="NikoshBAN" panose="02000000000000000000" pitchFamily="2" charset="0"/>
                    </a:rPr>
                    <a:t>ওজন কত ? </a:t>
                  </a:r>
                </a:p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bn-BD" sz="2400" b="0" i="0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 </m:t>
                        </m:r>
                      </m:oMath>
                    </m:oMathPara>
                  </a14:m>
                  <a:endParaRPr lang="en-US" sz="2400" dirty="0">
                    <a:latin typeface="NikoshBAN" panose="02000000000000000000" pitchFamily="2" charset="0"/>
                    <a:cs typeface="NikoshBAN" panose="02000000000000000000" pitchFamily="2" charset="0"/>
                  </a:endParaRPr>
                </a:p>
              </p:txBody>
            </p:sp>
          </mc:Choice>
          <mc:Fallback xmlns="">
            <p:sp>
              <p:nvSpPr>
                <p:cNvPr id="34" name="TextBox 3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085405" y="4057428"/>
                  <a:ext cx="1667729" cy="1200329"/>
                </a:xfrm>
                <a:prstGeom prst="rect">
                  <a:avLst/>
                </a:prstGeom>
                <a:blipFill rotWithShape="0"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7" name="Group 6"/>
          <p:cNvGrpSpPr/>
          <p:nvPr/>
        </p:nvGrpSpPr>
        <p:grpSpPr>
          <a:xfrm>
            <a:off x="5326750" y="4394573"/>
            <a:ext cx="1856099" cy="1733274"/>
            <a:chOff x="5231214" y="3875956"/>
            <a:chExt cx="1856099" cy="1733274"/>
          </a:xfrm>
        </p:grpSpPr>
        <p:grpSp>
          <p:nvGrpSpPr>
            <p:cNvPr id="30" name="Group 29"/>
            <p:cNvGrpSpPr/>
            <p:nvPr/>
          </p:nvGrpSpPr>
          <p:grpSpPr>
            <a:xfrm>
              <a:off x="5231214" y="3875956"/>
              <a:ext cx="1856099" cy="1733274"/>
              <a:chOff x="1642486" y="1268843"/>
              <a:chExt cx="1856099" cy="1733274"/>
            </a:xfrm>
          </p:grpSpPr>
          <p:grpSp>
            <p:nvGrpSpPr>
              <p:cNvPr id="17" name="Group 16"/>
              <p:cNvGrpSpPr/>
              <p:nvPr/>
            </p:nvGrpSpPr>
            <p:grpSpPr>
              <a:xfrm>
                <a:off x="1642486" y="1268847"/>
                <a:ext cx="1856099" cy="1733270"/>
                <a:chOff x="1542197" y="736977"/>
                <a:chExt cx="2347415" cy="2347418"/>
              </a:xfrm>
            </p:grpSpPr>
            <p:sp>
              <p:nvSpPr>
                <p:cNvPr id="9" name="Trapezoid 8"/>
                <p:cNvSpPr/>
                <p:nvPr/>
              </p:nvSpPr>
              <p:spPr>
                <a:xfrm flipV="1">
                  <a:off x="1542197" y="736977"/>
                  <a:ext cx="2347415" cy="1937983"/>
                </a:xfrm>
                <a:prstGeom prst="trapezoid">
                  <a:avLst/>
                </a:prstGeom>
                <a:ln>
                  <a:noFill/>
                </a:ln>
                <a:effectLst/>
                <a:scene3d>
                  <a:camera prst="orthographicFront">
                    <a:rot lat="0" lon="0" rev="0"/>
                  </a:camera>
                  <a:lightRig rig="chilly" dir="t">
                    <a:rot lat="0" lon="0" rev="18480000"/>
                  </a:lightRig>
                </a:scene3d>
                <a:sp3d prstMaterial="clear">
                  <a:bevelT h="6350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4" name="Trapezoid 13"/>
                <p:cNvSpPr/>
                <p:nvPr/>
              </p:nvSpPr>
              <p:spPr>
                <a:xfrm>
                  <a:off x="1692320" y="2694481"/>
                  <a:ext cx="2047165" cy="389914"/>
                </a:xfrm>
                <a:prstGeom prst="trapezoid">
                  <a:avLst>
                    <a:gd name="adj" fmla="val 86539"/>
                  </a:avLst>
                </a:prstGeom>
                <a:ln>
                  <a:noFill/>
                </a:ln>
                <a:effectLst>
                  <a:outerShdw blurRad="107950" dist="12700" dir="5400000" algn="ctr">
                    <a:srgbClr val="000000"/>
                  </a:outerShdw>
                </a:effectLst>
                <a:scene3d>
                  <a:camera prst="orthographicFront">
                    <a:rot lat="0" lon="0" rev="0"/>
                  </a:camera>
                  <a:lightRig rig="soft" dir="t">
                    <a:rot lat="0" lon="0" rev="0"/>
                  </a:lightRig>
                </a:scene3d>
                <a:sp3d contourW="44450" prstMaterial="matte">
                  <a:bevelT w="63500" h="63500" prst="artDeco"/>
                  <a:contourClr>
                    <a:srgbClr val="FFFFFF"/>
                  </a:contourClr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27" name="Trapezoid 26"/>
              <p:cNvSpPr/>
              <p:nvPr/>
            </p:nvSpPr>
            <p:spPr>
              <a:xfrm flipV="1">
                <a:off x="1642486" y="1268843"/>
                <a:ext cx="1856099" cy="1445371"/>
              </a:xfrm>
              <a:prstGeom prst="trapezoid">
                <a:avLst>
                  <a:gd name="adj" fmla="val 25937"/>
                </a:avLst>
              </a:prstGeom>
              <a:solidFill>
                <a:srgbClr val="00FFFF">
                  <a:alpha val="27843"/>
                </a:srgbClr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5" name="TextBox 34"/>
                <p:cNvSpPr txBox="1"/>
                <p:nvPr/>
              </p:nvSpPr>
              <p:spPr>
                <a:xfrm>
                  <a:off x="5385538" y="3951027"/>
                  <a:ext cx="1667729" cy="120032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bn-BD" sz="2400" b="0" i="0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 </m:t>
                        </m:r>
                        <m:r>
                          <a:rPr lang="bn-BD" sz="2400" b="0" i="0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বালতির</m:t>
                        </m:r>
                        <m:r>
                          <a:rPr lang="bn-BD" sz="2400" b="0" i="0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 </m:t>
                        </m:r>
                        <m:r>
                          <a:rPr lang="bn-BD" sz="2400" b="0" i="0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পানির</m:t>
                        </m:r>
                        <m:r>
                          <a:rPr lang="bn-BD" sz="2400" b="0" i="0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  </m:t>
                        </m:r>
                      </m:oMath>
                    </m:oMathPara>
                  </a14:m>
                  <a:endParaRPr lang="bn-BD" sz="2400" b="0" dirty="0" smtClean="0">
                    <a:latin typeface="Cambria Math" panose="02040503050406030204" pitchFamily="18" charset="0"/>
                    <a:cs typeface="NikoshBAN" panose="02000000000000000000" pitchFamily="2" charset="0"/>
                  </a:endParaRPr>
                </a:p>
                <a:p>
                  <a:pPr algn="ctr"/>
                  <a:r>
                    <a:rPr lang="bn-BD" sz="2400" b="0" dirty="0" smtClean="0">
                      <a:latin typeface="Cambria Math" panose="02040503050406030204" pitchFamily="18" charset="0"/>
                      <a:cs typeface="NikoshBAN" panose="02000000000000000000" pitchFamily="2" charset="0"/>
                    </a:rPr>
                    <a:t>ওজন কত ? </a:t>
                  </a:r>
                </a:p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bn-BD" sz="2400" b="0" i="0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 </m:t>
                        </m:r>
                      </m:oMath>
                    </m:oMathPara>
                  </a14:m>
                  <a:endParaRPr lang="en-US" sz="2400" dirty="0">
                    <a:latin typeface="NikoshBAN" panose="02000000000000000000" pitchFamily="2" charset="0"/>
                    <a:cs typeface="NikoshBAN" panose="02000000000000000000" pitchFamily="2" charset="0"/>
                  </a:endParaRPr>
                </a:p>
              </p:txBody>
            </p:sp>
          </mc:Choice>
          <mc:Fallback xmlns="">
            <p:sp>
              <p:nvSpPr>
                <p:cNvPr id="35" name="TextBox 3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385538" y="3951027"/>
                  <a:ext cx="1667729" cy="1200329"/>
                </a:xfrm>
                <a:prstGeom prst="rect">
                  <a:avLst/>
                </a:prstGeom>
                <a:blipFill rotWithShape="0">
                  <a:blip r:embed="rId6"/>
                  <a:stretch>
                    <a:fillRect l="-2555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ular Callout 7"/>
              <p:cNvSpPr/>
              <p:nvPr/>
            </p:nvSpPr>
            <p:spPr>
              <a:xfrm>
                <a:off x="251219" y="2444344"/>
                <a:ext cx="1767219" cy="1291000"/>
              </a:xfrm>
              <a:prstGeom prst="wedgeRectCallout">
                <a:avLst>
                  <a:gd name="adj1" fmla="val 74075"/>
                  <a:gd name="adj2" fmla="val 2657"/>
                </a:avLst>
              </a:prstGeom>
              <a:noFill/>
              <a:ln>
                <a:solidFill>
                  <a:srgbClr val="00206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bn-BD" sz="2400" dirty="0" smtClean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পানিসহ বালতির ওজন ১৫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bn-BD" sz="2400" i="1" smtClean="0">
                            <a:ln w="0"/>
                            <a:solidFill>
                              <a:schemeClr val="tx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fPr>
                      <m:num>
                        <m:r>
                          <a:rPr lang="bn-BD" sz="2400" i="1" smtClean="0">
                            <a:ln w="0"/>
                            <a:solidFill>
                              <a:schemeClr val="tx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৩</m:t>
                        </m:r>
                      </m:num>
                      <m:den>
                        <m:r>
                          <a:rPr lang="bn-BD" sz="2400" i="1" smtClean="0">
                            <a:ln w="0"/>
                            <a:solidFill>
                              <a:schemeClr val="tx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৪</m:t>
                        </m:r>
                      </m:den>
                    </m:f>
                  </m:oMath>
                </a14:m>
                <a:r>
                  <a:rPr lang="bn-BD" sz="2400" dirty="0" smtClean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কেজি </a:t>
                </a:r>
                <a:endParaRPr lang="en-US" sz="240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 xmlns="">
          <p:sp>
            <p:nvSpPr>
              <p:cNvPr id="8" name="Rectangular Callout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1219" y="2444344"/>
                <a:ext cx="1767219" cy="1291000"/>
              </a:xfrm>
              <a:prstGeom prst="wedgeRectCallout">
                <a:avLst>
                  <a:gd name="adj1" fmla="val 74075"/>
                  <a:gd name="adj2" fmla="val 2657"/>
                </a:avLst>
              </a:prstGeom>
              <a:blipFill rotWithShape="0">
                <a:blip r:embed="rId7"/>
                <a:stretch>
                  <a:fillRect l="-3022"/>
                </a:stretch>
              </a:blipFill>
              <a:ln>
                <a:solidFill>
                  <a:srgbClr val="002060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6" name="Rectangular Callout 35"/>
              <p:cNvSpPr/>
              <p:nvPr/>
            </p:nvSpPr>
            <p:spPr>
              <a:xfrm>
                <a:off x="7231883" y="2302330"/>
                <a:ext cx="1718184" cy="1298612"/>
              </a:xfrm>
              <a:prstGeom prst="wedgeRectCallout">
                <a:avLst>
                  <a:gd name="adj1" fmla="val -68901"/>
                  <a:gd name="adj2" fmla="val 1600"/>
                </a:avLst>
              </a:prstGeom>
              <a:noFill/>
              <a:ln>
                <a:solidFill>
                  <a:srgbClr val="00206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bn-BD" sz="2400" dirty="0" smtClean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পানিসহ বালতির ওজন ৭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bn-BD" sz="2400" i="1" smtClean="0">
                            <a:ln w="0"/>
                            <a:solidFill>
                              <a:schemeClr val="tx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fPr>
                      <m:num>
                        <m:r>
                          <a:rPr lang="bn-BD" sz="2400" b="0" i="1" smtClean="0">
                            <a:ln w="0"/>
                            <a:solidFill>
                              <a:schemeClr val="tx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১</m:t>
                        </m:r>
                      </m:num>
                      <m:den>
                        <m:r>
                          <a:rPr lang="bn-BD" sz="2400" i="1" smtClean="0">
                            <a:ln w="0"/>
                            <a:solidFill>
                              <a:schemeClr val="tx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৪</m:t>
                        </m:r>
                      </m:den>
                    </m:f>
                  </m:oMath>
                </a14:m>
                <a:r>
                  <a:rPr lang="bn-BD" sz="2400" dirty="0" smtClean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কেজি </a:t>
                </a:r>
                <a:endParaRPr lang="en-US" sz="240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 xmlns="">
          <p:sp>
            <p:nvSpPr>
              <p:cNvPr id="36" name="Rectangular Callout 3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31883" y="2302330"/>
                <a:ext cx="1718184" cy="1298612"/>
              </a:xfrm>
              <a:prstGeom prst="wedgeRectCallout">
                <a:avLst>
                  <a:gd name="adj1" fmla="val -68901"/>
                  <a:gd name="adj2" fmla="val 1600"/>
                </a:avLst>
              </a:prstGeom>
              <a:blipFill rotWithShape="0">
                <a:blip r:embed="rId8"/>
                <a:stretch>
                  <a:fillRect r="-8555"/>
                </a:stretch>
              </a:blipFill>
              <a:ln>
                <a:solidFill>
                  <a:srgbClr val="002060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7" name="TextBox 36"/>
          <p:cNvSpPr txBox="1"/>
          <p:nvPr/>
        </p:nvSpPr>
        <p:spPr>
          <a:xfrm>
            <a:off x="182983" y="66582"/>
            <a:ext cx="4145509" cy="1362727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 rtlCol="0">
            <a:prstTxWarp prst="textDoubleWave1">
              <a:avLst>
                <a:gd name="adj1" fmla="val 12500"/>
                <a:gd name="adj2" fmla="val 3165"/>
              </a:avLst>
            </a:prstTxWarp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r>
              <a:rPr lang="bn-BD" sz="5400" b="1" u="sng" dirty="0" smtClean="0">
                <a:ln>
                  <a:solidFill>
                    <a:srgbClr val="990033"/>
                  </a:solidFill>
                </a:ln>
                <a:solidFill>
                  <a:srgbClr val="99003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দলীয় </a:t>
            </a:r>
            <a:r>
              <a:rPr lang="bn-BD" sz="5400" u="sng" dirty="0" smtClean="0">
                <a:ln w="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endParaRPr lang="en-US" sz="5400" u="sng" dirty="0">
              <a:ln w="0">
                <a:solidFill>
                  <a:schemeClr val="tx1"/>
                </a:solidFill>
              </a:ln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6373170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 rot="19837792">
            <a:off x="225411" y="412188"/>
            <a:ext cx="3259322" cy="1250120"/>
          </a:xfrm>
          <a:prstGeom prst="rect">
            <a:avLst/>
          </a:prstGeom>
          <a:noFill/>
          <a:ln>
            <a:noFill/>
          </a:ln>
          <a:effectLst>
            <a:outerShdw blurRad="76200" dist="1333500" dir="13140000" sx="80000" sy="80000" kx="-1200000" algn="bl" rotWithShape="0">
              <a:prstClr val="black">
                <a:alpha val="67000"/>
              </a:prstClr>
            </a:outerShdw>
          </a:effectLst>
          <a:scene3d>
            <a:camera prst="isometricOffAxis2Left">
              <a:rot lat="1042060" lon="615928" rev="21311557"/>
            </a:camera>
            <a:lightRig rig="harsh" dir="t"/>
          </a:scene3d>
          <a:sp3d>
            <a:bevelT w="107950" h="234950"/>
            <a:bevelB w="101600" h="127000"/>
          </a:sp3d>
        </p:spPr>
        <p:txBody>
          <a:bodyPr wrap="square" rtlCol="0">
            <a:prstTxWarp prst="textDoubleWave1">
              <a:avLst>
                <a:gd name="adj1" fmla="val 12500"/>
                <a:gd name="adj2" fmla="val 1629"/>
              </a:avLst>
            </a:prstTxWarp>
            <a:spAutoFit/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r>
              <a:rPr lang="bn-BD" sz="6000" b="1" dirty="0" smtClean="0">
                <a:ln/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মূ</a:t>
            </a:r>
            <a:r>
              <a:rPr lang="bn-BD" sz="6000" dirty="0" smtClean="0">
                <a:ln w="0"/>
                <a:solidFill>
                  <a:schemeClr val="accent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ল্যা</a:t>
            </a:r>
            <a:r>
              <a:rPr lang="bn-BD" sz="6000" b="1" dirty="0" smtClean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bn-BD" sz="6000" b="1" dirty="0" smtClean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bn-BD" sz="6000" b="1" dirty="0" smtClean="0">
                <a:ln/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6000" b="1" dirty="0">
              <a:ln/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2910526" y="0"/>
            <a:ext cx="5962011" cy="3172545"/>
            <a:chOff x="2453326" y="285030"/>
            <a:chExt cx="5962011" cy="3257257"/>
          </a:xfrm>
        </p:grpSpPr>
        <p:graphicFrame>
          <p:nvGraphicFramePr>
            <p:cNvPr id="10" name="Chart 9"/>
            <p:cNvGraphicFramePr/>
            <p:nvPr>
              <p:extLst>
                <p:ext uri="{D42A27DB-BD31-4B8C-83A1-F6EECF244321}">
                  <p14:modId xmlns:p14="http://schemas.microsoft.com/office/powerpoint/2010/main" val="4083356400"/>
                </p:ext>
              </p:extLst>
            </p:nvPr>
          </p:nvGraphicFramePr>
          <p:xfrm>
            <a:off x="2453326" y="285030"/>
            <a:ext cx="5962011" cy="2947916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3"/>
            </a:graphicData>
          </a:graphic>
        </p:graphicFrame>
        <p:sp>
          <p:nvSpPr>
            <p:cNvPr id="2" name="TextBox 1"/>
            <p:cNvSpPr txBox="1"/>
            <p:nvPr/>
          </p:nvSpPr>
          <p:spPr>
            <a:xfrm>
              <a:off x="3124632" y="2957512"/>
              <a:ext cx="450562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ক </a:t>
              </a:r>
              <a:endParaRPr lang="en-US" sz="32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4510520" y="2957512"/>
              <a:ext cx="450562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খ  </a:t>
              </a:r>
              <a:endParaRPr lang="en-US" sz="32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5782107" y="2957512"/>
              <a:ext cx="450562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গ   </a:t>
              </a:r>
              <a:endParaRPr lang="en-US" sz="32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6967969" y="2957512"/>
              <a:ext cx="450562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ঘ   </a:t>
              </a:r>
              <a:endParaRPr lang="en-US" sz="32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sp>
        <p:nvSpPr>
          <p:cNvPr id="4" name="TextBox 3"/>
          <p:cNvSpPr txBox="1"/>
          <p:nvPr/>
        </p:nvSpPr>
        <p:spPr>
          <a:xfrm>
            <a:off x="617452" y="4498180"/>
            <a:ext cx="624796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v"/>
            </a:pPr>
            <a:r>
              <a:rPr lang="bn-BD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“ক”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বক্সের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মা</a:t>
            </a:r>
            <a:r>
              <a:rPr lang="bn-BD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ঝে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র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অংশকে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ভগ্নাংশে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প্রকাশ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। 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17452" y="4475630"/>
            <a:ext cx="636913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v"/>
            </a:pPr>
            <a:r>
              <a:rPr lang="bn-BD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“খ ”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বক্সের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মা</a:t>
            </a:r>
            <a:r>
              <a:rPr lang="bn-BD" sz="2800" dirty="0">
                <a:latin typeface="NikoshBAN" panose="02000000000000000000" pitchFamily="2" charset="0"/>
                <a:cs typeface="NikoshBAN" panose="02000000000000000000" pitchFamily="2" charset="0"/>
              </a:rPr>
              <a:t>ঝে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অংশের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২টি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গুণনীয়ক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লিখ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। 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17452" y="4504060"/>
            <a:ext cx="696921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v"/>
            </a:pPr>
            <a:r>
              <a:rPr lang="bn-BD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খ,গ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ও ঘ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বক্সের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মা</a:t>
            </a:r>
            <a:r>
              <a:rPr lang="bn-BD" sz="2800" dirty="0">
                <a:latin typeface="NikoshBAN" panose="02000000000000000000" pitchFamily="2" charset="0"/>
                <a:cs typeface="NikoshBAN" panose="02000000000000000000" pitchFamily="2" charset="0"/>
              </a:rPr>
              <a:t>ঝে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অংশের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গ.</a:t>
            </a:r>
            <a:r>
              <a:rPr lang="bn-BD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সা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.</a:t>
            </a:r>
            <a:r>
              <a:rPr lang="bn-BD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গু  ও  ল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.</a:t>
            </a:r>
            <a:r>
              <a:rPr lang="bn-BD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সা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.</a:t>
            </a:r>
            <a:r>
              <a:rPr lang="bn-BD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গু কত ?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17452" y="4504060"/>
            <a:ext cx="8183647" cy="138499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v"/>
            </a:pPr>
            <a:r>
              <a:rPr lang="bn-BD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ক,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খ,গ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ও ঘ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বক্সের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উপরের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অংশ</a:t>
            </a:r>
            <a:r>
              <a:rPr lang="bn-BD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গুলোর মধ্যে গ-এর অংশ থেকে ক-এর অংশ  বিয়োগ করে বিয়োগফলের সাথে ঘ-এর অংশ যোগকরে যোগফল খ-এর অংশ থেকে বিয়োগ কর । তথ্যটি বন্ধনীর 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সাহায্যে প্রকাশ কর । 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1307575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4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4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4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3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1"/>
      <p:bldP spid="12" grpId="0"/>
      <p:bldP spid="12" grpId="1"/>
      <p:bldP spid="13" grpId="0"/>
      <p:bldP spid="13" grpId="1"/>
      <p:bldP spid="14" grpId="0" animBg="1"/>
      <p:bldP spid="14" grpId="1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05249" y="668784"/>
            <a:ext cx="3790596" cy="1370979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 rtlCol="0">
            <a:prstTxWarp prst="textDoubleWave1">
              <a:avLst>
                <a:gd name="adj1" fmla="val 12500"/>
                <a:gd name="adj2" fmla="val 6988"/>
              </a:avLst>
            </a:prstTxWarp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r>
              <a:rPr lang="bn-BD" sz="6000" b="1" u="sng" dirty="0" smtClean="0">
                <a:ln/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</a:t>
            </a:r>
            <a:r>
              <a:rPr lang="bn-BD" sz="6000" b="1" u="sng" dirty="0" smtClean="0">
                <a:ln>
                  <a:solidFill>
                    <a:srgbClr val="000099"/>
                  </a:solidFill>
                </a:ln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ড়ি</a:t>
            </a:r>
            <a:r>
              <a:rPr lang="bn-BD" sz="6000" b="1" u="sng" dirty="0" smtClean="0">
                <a:ln/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 কা</a:t>
            </a:r>
            <a:r>
              <a:rPr lang="bn-BD" sz="6000" b="1" u="sng" dirty="0" smtClean="0">
                <a:ln/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</a:t>
            </a:r>
            <a:endParaRPr lang="en-US" sz="6000" b="1" u="sng" dirty="0">
              <a:ln/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828675" y="2850677"/>
                <a:ext cx="8158162" cy="7612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>
                  <a:buFont typeface="Wingdings" panose="05000000000000000000" pitchFamily="2" charset="2"/>
                  <a:buChar char="q"/>
                </a:pPr>
                <a:r>
                  <a:rPr lang="bn-BD" sz="28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দুইটি</a:t>
                </a:r>
                <a:r>
                  <a:rPr lang="en-US" sz="28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800" dirty="0" err="1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ভগ্নাংশের</a:t>
                </a:r>
                <a:r>
                  <a:rPr lang="en-US" sz="28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800" dirty="0" err="1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গুণফল</a:t>
                </a:r>
                <a:r>
                  <a:rPr lang="en-US" sz="28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bn-BD" sz="28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৪৮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i="1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fPr>
                      <m:num>
                        <m:r>
                          <a:rPr lang="bn-BD" sz="2800" b="0" i="1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১</m:t>
                        </m:r>
                      </m:num>
                      <m:den>
                        <m:r>
                          <a:rPr lang="bn-BD" sz="2800" b="0" i="1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৮</m:t>
                        </m:r>
                      </m:den>
                    </m:f>
                  </m:oMath>
                </a14:m>
                <a:r>
                  <a:rPr lang="bn-BD" sz="28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। একটি ভগ্নাংশ ১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bn-BD" sz="2800" i="1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fPr>
                      <m:num>
                        <m:r>
                          <a:rPr lang="bn-BD" sz="2800" b="0" i="1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১৩</m:t>
                        </m:r>
                      </m:num>
                      <m:den>
                        <m:r>
                          <a:rPr lang="bn-BD" sz="2800" b="0" i="1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৩২</m:t>
                        </m:r>
                      </m:den>
                    </m:f>
                  </m:oMath>
                </a14:m>
                <a:r>
                  <a:rPr lang="bn-BD" sz="28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হলে , অপরটি কত ? </a:t>
                </a:r>
                <a:endParaRPr lang="en-US" sz="2800" dirty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8675" y="2850677"/>
                <a:ext cx="8158162" cy="761299"/>
              </a:xfrm>
              <a:prstGeom prst="rect">
                <a:avLst/>
              </a:prstGeom>
              <a:blipFill rotWithShape="0">
                <a:blip r:embed="rId3"/>
                <a:stretch>
                  <a:fillRect l="-1345" r="-523" b="-96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828675" y="3994343"/>
                <a:ext cx="8001003" cy="85709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>
                  <a:buFont typeface="Wingdings" panose="05000000000000000000" pitchFamily="2" charset="2"/>
                  <a:buChar char="q"/>
                </a:pPr>
                <a:r>
                  <a:rPr lang="bn-BD" sz="32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সরল কর; ১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i="1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fPr>
                      <m:num>
                        <m:r>
                          <a:rPr lang="bn-BD" sz="3200" b="0" i="1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২০</m:t>
                        </m:r>
                      </m:num>
                      <m:den>
                        <m:r>
                          <a:rPr lang="bn-BD" sz="3200" b="0" i="1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২৩</m:t>
                        </m:r>
                      </m:den>
                    </m:f>
                    <m:d>
                      <m:dPr>
                        <m:begChr m:val="["/>
                        <m:endChr m:val="]"/>
                        <m:ctrlPr>
                          <a:rPr lang="bn-BD" sz="3200" i="1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dPr>
                      <m:e>
                        <m:r>
                          <a:rPr lang="bn-BD" sz="3200" b="0" i="1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৪</m:t>
                        </m:r>
                        <m:f>
                          <m:fPr>
                            <m:ctrlPr>
                              <a:rPr lang="en-US" sz="3200" i="1"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</m:ctrlPr>
                          </m:fPr>
                          <m:num>
                            <m:r>
                              <a:rPr lang="bn-BD" sz="3200" b="0" i="1" smtClean="0"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  <m:t>৫</m:t>
                            </m:r>
                          </m:num>
                          <m:den>
                            <m:r>
                              <a:rPr lang="bn-BD" sz="3200" b="0" i="1" smtClean="0"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  <m:t>১৬</m:t>
                            </m:r>
                          </m:den>
                        </m:f>
                        <m:r>
                          <a:rPr lang="bn-BD" sz="3200" b="0" i="1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+</m:t>
                        </m:r>
                        <m:d>
                          <m:dPr>
                            <m:begChr m:val="{"/>
                            <m:endChr m:val="}"/>
                            <m:ctrlPr>
                              <a:rPr lang="bn-BD" sz="3200" b="0" i="1" smtClean="0"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</m:ctrlPr>
                          </m:dPr>
                          <m:e>
                            <m:r>
                              <a:rPr lang="bn-BD" sz="3200" b="0" i="1" smtClean="0"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  <m:t>১</m:t>
                            </m:r>
                            <m:f>
                              <m:fPr>
                                <m:ctrlPr>
                                  <a:rPr lang="en-US" sz="3200" i="1">
                                    <a:latin typeface="Cambria Math" panose="02040503050406030204" pitchFamily="18" charset="0"/>
                                    <a:cs typeface="NikoshBAN" panose="02000000000000000000" pitchFamily="2" charset="0"/>
                                  </a:rPr>
                                </m:ctrlPr>
                              </m:fPr>
                              <m:num>
                                <m:r>
                                  <a:rPr lang="bn-BD" sz="3200" b="0" i="1" smtClean="0">
                                    <a:latin typeface="Cambria Math" panose="02040503050406030204" pitchFamily="18" charset="0"/>
                                    <a:cs typeface="NikoshBAN" panose="02000000000000000000" pitchFamily="2" charset="0"/>
                                  </a:rPr>
                                  <m:t>৩</m:t>
                                </m:r>
                              </m:num>
                              <m:den>
                                <m:r>
                                  <a:rPr lang="bn-BD" sz="3200" i="1">
                                    <a:latin typeface="Cambria Math" panose="02040503050406030204" pitchFamily="18" charset="0"/>
                                    <a:cs typeface="NikoshBAN" panose="02000000000000000000" pitchFamily="2" charset="0"/>
                                  </a:rPr>
                                  <m:t>৮</m:t>
                                </m:r>
                              </m:den>
                            </m:f>
                            <m:r>
                              <a:rPr lang="bn-BD" sz="3200" b="0" i="1"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  <m:t> </m:t>
                            </m:r>
                            <m:r>
                              <a:rPr lang="bn-BD" sz="3200" b="0" i="1" smtClean="0"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  <m:t>এর</m:t>
                            </m:r>
                            <m:r>
                              <a:rPr lang="bn-BD" sz="3200" b="0" i="1" smtClean="0"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  <m:t> </m:t>
                            </m:r>
                            <m:r>
                              <a:rPr lang="bn-BD" sz="3200" b="0" i="1" smtClean="0"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  <m:t>৫</m:t>
                            </m:r>
                            <m:f>
                              <m:fPr>
                                <m:ctrlPr>
                                  <a:rPr lang="en-US" sz="3200" i="1">
                                    <a:latin typeface="Cambria Math" panose="02040503050406030204" pitchFamily="18" charset="0"/>
                                    <a:cs typeface="NikoshBAN" panose="02000000000000000000" pitchFamily="2" charset="0"/>
                                  </a:rPr>
                                </m:ctrlPr>
                              </m:fPr>
                              <m:num>
                                <m:r>
                                  <a:rPr lang="bn-BD" sz="3200" i="1">
                                    <a:latin typeface="Cambria Math" panose="02040503050406030204" pitchFamily="18" charset="0"/>
                                    <a:cs typeface="NikoshBAN" panose="02000000000000000000" pitchFamily="2" charset="0"/>
                                  </a:rPr>
                                  <m:t>১</m:t>
                                </m:r>
                              </m:num>
                              <m:den>
                                <m:r>
                                  <a:rPr lang="bn-BD" sz="3200" b="0" i="1" smtClean="0">
                                    <a:latin typeface="Cambria Math" panose="02040503050406030204" pitchFamily="18" charset="0"/>
                                    <a:cs typeface="NikoshBAN" panose="02000000000000000000" pitchFamily="2" charset="0"/>
                                  </a:rPr>
                                  <m:t>২</m:t>
                                </m:r>
                              </m:den>
                            </m:f>
                            <m:r>
                              <a:rPr lang="bn-BD" sz="3200" b="0" i="1" smtClean="0"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  <m:t>+</m:t>
                            </m:r>
                            <m:d>
                              <m:dPr>
                                <m:ctrlPr>
                                  <a:rPr lang="bn-BD" sz="3200" b="0" i="1" smtClean="0">
                                    <a:latin typeface="Cambria Math" panose="02040503050406030204" pitchFamily="18" charset="0"/>
                                    <a:cs typeface="NikoshBAN" panose="02000000000000000000" pitchFamily="2" charset="0"/>
                                  </a:rPr>
                                </m:ctrlPr>
                              </m:dPr>
                              <m:e>
                                <m:f>
                                  <m:fPr>
                                    <m:ctrlPr>
                                      <a:rPr lang="en-US" sz="3200" i="1">
                                        <a:latin typeface="Cambria Math" panose="02040503050406030204" pitchFamily="18" charset="0"/>
                                        <a:cs typeface="NikoshBAN" panose="02000000000000000000" pitchFamily="2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bn-BD" sz="3200" b="0" i="1" smtClean="0">
                                        <a:latin typeface="Cambria Math" panose="02040503050406030204" pitchFamily="18" charset="0"/>
                                        <a:cs typeface="NikoshBAN" panose="02000000000000000000" pitchFamily="2" charset="0"/>
                                      </a:rPr>
                                      <m:t>৫</m:t>
                                    </m:r>
                                  </m:num>
                                  <m:den>
                                    <m:r>
                                      <a:rPr lang="bn-BD" sz="3200" b="0" i="1" smtClean="0">
                                        <a:latin typeface="Cambria Math" panose="02040503050406030204" pitchFamily="18" charset="0"/>
                                        <a:cs typeface="NikoshBAN" panose="02000000000000000000" pitchFamily="2" charset="0"/>
                                      </a:rPr>
                                      <m:t>৭</m:t>
                                    </m:r>
                                  </m:den>
                                </m:f>
                                <m:r>
                                  <a:rPr lang="bn-BD" sz="3200" b="0" i="1" smtClean="0">
                                    <a:latin typeface="Cambria Math" panose="02040503050406030204" pitchFamily="18" charset="0"/>
                                    <a:cs typeface="NikoshBAN" panose="02000000000000000000" pitchFamily="2" charset="0"/>
                                  </a:rPr>
                                  <m:t> −</m:t>
                                </m:r>
                                <m:f>
                                  <m:fPr>
                                    <m:ctrlPr>
                                      <a:rPr lang="en-US" sz="3200" i="1">
                                        <a:latin typeface="Cambria Math" panose="02040503050406030204" pitchFamily="18" charset="0"/>
                                        <a:cs typeface="NikoshBAN" panose="02000000000000000000" pitchFamily="2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bn-BD" sz="3200" b="0" i="1" smtClean="0">
                                        <a:latin typeface="Cambria Math" panose="02040503050406030204" pitchFamily="18" charset="0"/>
                                        <a:cs typeface="NikoshBAN" panose="02000000000000000000" pitchFamily="2" charset="0"/>
                                      </a:rPr>
                                      <m:t>৩</m:t>
                                    </m:r>
                                  </m:num>
                                  <m:den>
                                    <m:r>
                                      <a:rPr lang="bn-BD" sz="3200" b="0" i="1" smtClean="0">
                                        <a:latin typeface="Cambria Math" panose="02040503050406030204" pitchFamily="18" charset="0"/>
                                        <a:cs typeface="NikoshBAN" panose="02000000000000000000" pitchFamily="2" charset="0"/>
                                      </a:rPr>
                                      <m:t>১৪</m:t>
                                    </m:r>
                                  </m:den>
                                </m:f>
                              </m:e>
                            </m:d>
                          </m:e>
                        </m:d>
                      </m:e>
                    </m:d>
                    <m:r>
                      <a:rPr lang="bn-BD" sz="3200" i="1" smtClean="0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 </m:t>
                    </m:r>
                  </m:oMath>
                </a14:m>
                <a:endParaRPr lang="en-US" sz="3200" dirty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8675" y="3994343"/>
                <a:ext cx="8001003" cy="857094"/>
              </a:xfrm>
              <a:prstGeom prst="rect">
                <a:avLst/>
              </a:prstGeom>
              <a:blipFill rotWithShape="0">
                <a:blip r:embed="rId4"/>
                <a:stretch>
                  <a:fillRect l="-1753" b="-992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01532207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1243013" y="818417"/>
            <a:ext cx="6998309" cy="1581883"/>
          </a:xfrm>
          <a:prstGeom prst="rect">
            <a:avLst/>
          </a:prstGeom>
        </p:spPr>
        <p:txBody>
          <a:bodyPr numCol="1">
            <a:prstTxWarp prst="textDoubleWave1">
              <a:avLst>
                <a:gd name="adj1" fmla="val 12500"/>
                <a:gd name="adj2" fmla="val 2543"/>
              </a:avLst>
            </a:prstTxWarp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3800" b="1" u="sng" spc="50" dirty="0" err="1" smtClean="0">
                <a:ln w="0"/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ধ</a:t>
            </a:r>
            <a:r>
              <a:rPr lang="en-US" sz="13800" b="1" u="sng" spc="50" dirty="0" err="1" smtClean="0">
                <a:ln w="0">
                  <a:solidFill>
                    <a:srgbClr val="FF0000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ন্য</a:t>
            </a:r>
            <a:r>
              <a:rPr lang="en-US" sz="13800" b="1" u="sng" spc="50" dirty="0" err="1" smtClean="0">
                <a:ln w="0">
                  <a:solidFill>
                    <a:srgbClr val="3366CC"/>
                  </a:solidFill>
                </a:ln>
                <a:solidFill>
                  <a:srgbClr val="3366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</a:t>
            </a:r>
            <a:r>
              <a:rPr lang="en-US" sz="13800" b="1" u="sng" spc="50" dirty="0" err="1" smtClean="0">
                <a:ln w="0"/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en-US" sz="13800" b="1" u="sng" spc="50" dirty="0" smtClean="0">
                <a:ln w="0"/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13800" b="1" u="sng" spc="50" dirty="0">
              <a:ln w="0"/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0038" y="228601"/>
            <a:ext cx="8535225" cy="6365954"/>
          </a:xfrm>
          <a:prstGeom prst="rect">
            <a:avLst/>
          </a:prstGeom>
          <a:noFill/>
          <a:ln>
            <a:solidFill>
              <a:schemeClr val="accent6">
                <a:lumMod val="50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10786366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mp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 calcmode="discrete" valueType="str">
                                      <p:cBhvr override="childStyle"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normal"/>
                                          </p:val>
                                        </p:tav>
                                        <p:tav tm="50000">
                                          <p:val>
                                            <p:strVal val="bold"/>
                                          </p:val>
                                        </p:tav>
                                        <p:tav tm="60000">
                                          <p:val>
                                            <p:strVal val="normal"/>
                                          </p:val>
                                        </p:tav>
                                        <p:tav tm="100000">
                                          <p:val>
                                            <p:strVal val="normal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2514600" y="123133"/>
            <a:ext cx="4724400" cy="1477714"/>
          </a:xfrm>
          <a:prstGeom prst="rect">
            <a:avLst/>
          </a:prstGeom>
          <a:noFill/>
        </p:spPr>
        <p:txBody>
          <a:bodyPr wrap="none" rtlCol="0">
            <a:prstTxWarp prst="textInflateTop">
              <a:avLst/>
            </a:prstTxWarp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bn-IN" sz="4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কৃতজ্ঞতা স্বীকার </a:t>
            </a:r>
            <a:endParaRPr lang="en-US" sz="40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85737" y="3414666"/>
            <a:ext cx="8763000" cy="1077218"/>
          </a:xfrm>
          <a:prstGeom prst="rect">
            <a:avLst/>
          </a:prstGeom>
          <a:solidFill>
            <a:srgbClr val="FFFF66"/>
          </a:solidFill>
          <a:ln>
            <a:noFill/>
          </a:ln>
          <a:effectLst>
            <a:glow rad="139700">
              <a:schemeClr val="accent5">
                <a:satMod val="175000"/>
                <a:alpha val="40000"/>
              </a:schemeClr>
            </a:glow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square" rtlCol="0">
            <a:spAutoFit/>
          </a:bodyPr>
          <a:lstStyle/>
          <a:p>
            <a:pPr algn="ctr"/>
            <a:r>
              <a:rPr lang="bn-IN" sz="3200" dirty="0" smtClean="0">
                <a:solidFill>
                  <a:srgbClr val="00542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এবং কন্টেন্ট সম্পাদক হিসেবে যাঁদের নির্দেশনা, পরামর্শ ও তত্ত্বাবধানে এই মডেল কন্টেন্ট সমৃদ্ধ হয়েছে তারা হলেন-  </a:t>
            </a:r>
            <a:endParaRPr lang="en-US" sz="3200" dirty="0">
              <a:solidFill>
                <a:srgbClr val="005426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85737" y="4724400"/>
            <a:ext cx="8763000" cy="1569660"/>
          </a:xfrm>
          <a:prstGeom prst="rect">
            <a:avLst/>
          </a:prstGeom>
          <a:solidFill>
            <a:srgbClr val="66CCFF"/>
          </a:solidFill>
          <a:ln>
            <a:noFill/>
          </a:ln>
          <a:effectLst>
            <a:glow rad="139700">
              <a:schemeClr val="accent5">
                <a:satMod val="175000"/>
                <a:alpha val="40000"/>
              </a:schemeClr>
            </a:glow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square" rtlCol="0">
            <a:spAutoFit/>
          </a:bodyPr>
          <a:lstStyle/>
          <a:p>
            <a:pPr algn="ctr"/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জনাব</a:t>
            </a:r>
            <a:r>
              <a:rPr lang="en-GB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রায়হানা তসলিম</a:t>
            </a:r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,</a:t>
            </a:r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সহযোগী </a:t>
            </a:r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অধ্যাপক</a:t>
            </a:r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,</a:t>
            </a:r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টিটিসি, </a:t>
            </a:r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ঢাকা । </a:t>
            </a:r>
            <a:endParaRPr lang="bn-IN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জনাব </a:t>
            </a:r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মোহাম্মদ আহসানুল আলম </a:t>
            </a:r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,</a:t>
            </a:r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সহকারী </a:t>
            </a:r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অধ্যাপক </a:t>
            </a:r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টিটিসি, </a:t>
            </a:r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ফেনী ।</a:t>
            </a:r>
            <a:endParaRPr lang="bn-IN" sz="32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জনাব </a:t>
            </a:r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রাজিয়া বেগম , প্রভাষক,</a:t>
            </a:r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 টিটিসি, </a:t>
            </a:r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ঢাকা । </a:t>
            </a:r>
            <a:endParaRPr lang="bn-IN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85737" y="1909289"/>
            <a:ext cx="8763000" cy="1200329"/>
          </a:xfrm>
          <a:prstGeom prst="rect">
            <a:avLst/>
          </a:prstGeom>
          <a:solidFill>
            <a:srgbClr val="CCFF99"/>
          </a:solidFill>
          <a:ln>
            <a:noFill/>
          </a:ln>
          <a:effectLst>
            <a:glow rad="139700">
              <a:schemeClr val="accent5">
                <a:satMod val="175000"/>
                <a:alpha val="40000"/>
              </a:schemeClr>
            </a:glow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square" rtlCol="0">
            <a:spAutoFit/>
          </a:bodyPr>
          <a:lstStyle/>
          <a:p>
            <a:pPr algn="ctr"/>
            <a:r>
              <a:rPr lang="bn-IN" sz="3600" dirty="0" smtClean="0">
                <a:solidFill>
                  <a:srgbClr val="00339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শিক্ষা মন্ত্রণালয়, মাউশি, এনসিটিবি ও এটুআই-এর সংশ্লিষ্ট কর্মকর্তাবৃন্দ </a:t>
            </a:r>
            <a:endParaRPr lang="en-US" sz="3600" dirty="0">
              <a:solidFill>
                <a:srgbClr val="003399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8089423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1788568" y="621463"/>
            <a:ext cx="6308410" cy="2232334"/>
          </a:xfrm>
          <a:prstGeom prst="rect">
            <a:avLst/>
          </a:prstGeom>
        </p:spPr>
        <p:txBody>
          <a:bodyPr vert="horz" lIns="91440" tIns="45720" rIns="91440" bIns="45720" numCol="1" rtlCol="0" anchor="b">
            <a:prstTxWarp prst="textWave4">
              <a:avLst>
                <a:gd name="adj1" fmla="val 12500"/>
                <a:gd name="adj2" fmla="val -1310"/>
              </a:avLst>
            </a:prstTxWarp>
            <a:no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bn-BD" sz="7200" b="1" u="sng" dirty="0" smtClean="0">
                <a:ln/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স্বা</a:t>
            </a:r>
            <a:r>
              <a:rPr lang="bn-BD" sz="7200" b="1" u="sng" dirty="0" smtClean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</a:t>
            </a:r>
            <a:r>
              <a:rPr lang="bn-BD" sz="7200" b="1" u="sng" dirty="0" smtClean="0">
                <a:ln/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bn-BD" sz="7200" b="1" u="sng" dirty="0" smtClean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endParaRPr lang="en-US" sz="7200" b="1" u="sng" dirty="0">
              <a:ln>
                <a:solidFill>
                  <a:schemeClr val="accent6">
                    <a:lumMod val="50000"/>
                  </a:schemeClr>
                </a:solidFill>
              </a:ln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2835" y="2563318"/>
            <a:ext cx="8511425" cy="3477717"/>
          </a:xfrm>
          <a:prstGeom prst="rect">
            <a:avLst/>
          </a:prstGeom>
          <a:effectLst>
            <a:glow rad="101600">
              <a:schemeClr val="accent2">
                <a:satMod val="175000"/>
                <a:alpha val="40000"/>
              </a:schemeClr>
            </a:glow>
          </a:effectLst>
          <a:scene3d>
            <a:camera prst="perspectiveRelaxed"/>
            <a:lightRig rig="threePt" dir="t"/>
          </a:scene3d>
        </p:spPr>
      </p:pic>
    </p:spTree>
    <p:extLst>
      <p:ext uri="{BB962C8B-B14F-4D97-AF65-F5344CB8AC3E}">
        <p14:creationId xmlns:p14="http://schemas.microsoft.com/office/powerpoint/2010/main" val="324114705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2000" tmFilter="0,0; .5, 1; 1, 1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200"/>
                            </p:stCondLst>
                            <p:childTnLst>
                              <p:par>
                                <p:cTn id="13" presetID="10" presetClass="emph" presetSubtype="0" repeatCount="indefinite" fill="hold" grpId="1" nodeType="after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iterate type="lt">
                                    <p:tmPct val="0"/>
                                  </p:iterate>
                                  <p:childTnLst>
                                    <p:anim calcmode="discrete" valueType="str">
                                      <p:cBhvr override="childStyle">
                                        <p:cTn id="14" dur="2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normal"/>
                                          </p:val>
                                        </p:tav>
                                        <p:tav tm="50000">
                                          <p:val>
                                            <p:strVal val="bold"/>
                                          </p:val>
                                        </p:tav>
                                        <p:tav tm="60000">
                                          <p:val>
                                            <p:strVal val="normal"/>
                                          </p:val>
                                        </p:tav>
                                        <p:tav tm="100000">
                                          <p:val>
                                            <p:strVal val="normal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allAtOnce"/>
      <p:bldP spid="4" grpId="1" build="allAtOnce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4492" y="3988526"/>
            <a:ext cx="1569083" cy="1518035"/>
          </a:xfrm>
          <a:prstGeom prst="rect">
            <a:avLst/>
          </a:prstGeom>
        </p:spPr>
      </p:pic>
      <p:cxnSp>
        <p:nvCxnSpPr>
          <p:cNvPr id="3" name="Straight Connector 2"/>
          <p:cNvCxnSpPr/>
          <p:nvPr/>
        </p:nvCxnSpPr>
        <p:spPr>
          <a:xfrm>
            <a:off x="4647363" y="2092148"/>
            <a:ext cx="0" cy="3768436"/>
          </a:xfrm>
          <a:prstGeom prst="line">
            <a:avLst/>
          </a:prstGeom>
          <a:ln w="82550" cmpd="thickThin">
            <a:gradFill>
              <a:gsLst>
                <a:gs pos="13000">
                  <a:srgbClr val="002060"/>
                </a:gs>
                <a:gs pos="39000">
                  <a:srgbClr val="FFFF00"/>
                </a:gs>
                <a:gs pos="62000">
                  <a:srgbClr val="FFC000"/>
                </a:gs>
                <a:gs pos="89000">
                  <a:srgbClr val="C00000"/>
                </a:gs>
              </a:gsLst>
              <a:lin ang="5400000" scaled="1"/>
            </a:gra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Straight Connector 3"/>
          <p:cNvCxnSpPr/>
          <p:nvPr/>
        </p:nvCxnSpPr>
        <p:spPr>
          <a:xfrm>
            <a:off x="4876630" y="2897831"/>
            <a:ext cx="0" cy="2493818"/>
          </a:xfrm>
          <a:prstGeom prst="line">
            <a:avLst/>
          </a:prstGeom>
          <a:ln w="82550" cmpd="thickThin">
            <a:gradFill>
              <a:gsLst>
                <a:gs pos="19000">
                  <a:srgbClr val="FF0000"/>
                </a:gs>
                <a:gs pos="85000">
                  <a:srgbClr val="3366FF"/>
                </a:gs>
              </a:gsLst>
              <a:lin ang="5400000" scaled="1"/>
            </a:gra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 flipH="1" flipV="1">
            <a:off x="4418097" y="2897831"/>
            <a:ext cx="27708" cy="2493818"/>
          </a:xfrm>
          <a:prstGeom prst="line">
            <a:avLst/>
          </a:prstGeom>
          <a:ln w="82550" cmpd="thickThin">
            <a:gradFill>
              <a:gsLst>
                <a:gs pos="19000">
                  <a:srgbClr val="FF0000"/>
                </a:gs>
                <a:gs pos="85000">
                  <a:srgbClr val="3366FF"/>
                </a:gs>
              </a:gsLst>
              <a:lin ang="5400000" scaled="1"/>
            </a:gra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297673" y="2833684"/>
            <a:ext cx="4160677" cy="646331"/>
          </a:xfrm>
          <a:prstGeom prst="rect">
            <a:avLst/>
          </a:prstGeom>
          <a:noFill/>
          <a:effectLst>
            <a:glow rad="723900">
              <a:srgbClr val="66FFFF">
                <a:alpha val="53000"/>
              </a:srgbClr>
            </a:glow>
            <a:outerShdw blurRad="266700" dist="50800" dir="5400000" algn="ctr" rotWithShape="0">
              <a:schemeClr val="accent4">
                <a:lumMod val="60000"/>
                <a:lumOff val="40000"/>
                <a:alpha val="56000"/>
              </a:schemeClr>
            </a:outerShdw>
            <a:reflection stA="98000" endPos="28000" dist="50800" dir="5400000" sy="-100000" algn="bl" rotWithShape="0"/>
          </a:effectLst>
        </p:spPr>
        <p:txBody>
          <a:bodyPr wrap="square" rtlCol="0">
            <a:spAutoFit/>
          </a:bodyPr>
          <a:lstStyle/>
          <a:p>
            <a:r>
              <a:rPr lang="bn-BD" sz="3600" dirty="0" smtClean="0">
                <a:ln w="0">
                  <a:solidFill>
                    <a:sysClr val="windowText" lastClr="000000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মোঃ লিয়াকত আলী (লিটন) </a:t>
            </a:r>
            <a:endParaRPr lang="en-US" sz="3600" dirty="0">
              <a:ln w="0">
                <a:solidFill>
                  <a:sysClr val="windowText" lastClr="000000"/>
                </a:solidFill>
              </a:ln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937236" y="3403751"/>
            <a:ext cx="322627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 smtClean="0">
                <a:ln w="0">
                  <a:solidFill>
                    <a:sysClr val="windowText" lastClr="000000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সহকারী শিক্ষক (গণিত ) </a:t>
            </a:r>
            <a:endParaRPr lang="en-US" sz="3200" dirty="0">
              <a:ln w="0">
                <a:solidFill>
                  <a:sysClr val="windowText" lastClr="000000"/>
                </a:solidFill>
              </a:ln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178" r="49" b="58023"/>
          <a:stretch/>
        </p:blipFill>
        <p:spPr>
          <a:xfrm>
            <a:off x="1997538" y="398724"/>
            <a:ext cx="4921623" cy="604688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6895" y="1411940"/>
            <a:ext cx="1488997" cy="1485891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5165712" y="2995049"/>
            <a:ext cx="3243077" cy="1620143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pPr algn="ctr"/>
            <a:r>
              <a:rPr lang="en-US" sz="1400" dirty="0" err="1" smtClean="0">
                <a:ln w="0">
                  <a:solidFill>
                    <a:sysClr val="windowText" lastClr="000000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গণিত</a:t>
            </a:r>
            <a:endParaRPr lang="en-US" sz="1400" dirty="0" smtClean="0">
              <a:ln w="0">
                <a:solidFill>
                  <a:sysClr val="windowText" lastClr="000000"/>
                </a:solidFill>
              </a:ln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1400" dirty="0" smtClean="0">
                <a:ln w="0">
                  <a:solidFill>
                    <a:sysClr val="windowText" lastClr="000000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৬ষ্ঠ-শ্রেণি</a:t>
            </a:r>
          </a:p>
          <a:p>
            <a:pPr algn="ctr"/>
            <a:r>
              <a:rPr lang="en-US" sz="1400" dirty="0" smtClean="0">
                <a:ln w="0">
                  <a:solidFill>
                    <a:sysClr val="windowText" lastClr="000000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অধ্যায়-4</a:t>
            </a:r>
          </a:p>
          <a:p>
            <a:pPr algn="ctr"/>
            <a:r>
              <a:rPr lang="en-US" sz="1400" dirty="0" smtClean="0">
                <a:ln w="0">
                  <a:solidFill>
                    <a:sysClr val="windowText" lastClr="000000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অনুশীলনী-4.</a:t>
            </a:r>
            <a:r>
              <a:rPr lang="bn-BD" sz="1400" dirty="0">
                <a:ln w="0">
                  <a:solidFill>
                    <a:sysClr val="windowText" lastClr="000000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৩</a:t>
            </a:r>
            <a:endParaRPr lang="en-US" sz="1400" dirty="0">
              <a:ln w="0">
                <a:solidFill>
                  <a:sysClr val="windowText" lastClr="000000"/>
                </a:solidFill>
              </a:ln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9647" y="1183937"/>
            <a:ext cx="1558623" cy="1698435"/>
          </a:xfrm>
          <a:prstGeom prst="roundRect">
            <a:avLst>
              <a:gd name="adj" fmla="val 20142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69383222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1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6">
                <a:lumMod val="89000"/>
              </a:schemeClr>
            </a:gs>
            <a:gs pos="23000">
              <a:schemeClr val="accent6">
                <a:lumMod val="89000"/>
              </a:schemeClr>
            </a:gs>
            <a:gs pos="69000">
              <a:schemeClr val="accent6">
                <a:lumMod val="75000"/>
              </a:schemeClr>
            </a:gs>
            <a:gs pos="97000">
              <a:schemeClr val="accent6">
                <a:lumMod val="70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1597" y="1905103"/>
            <a:ext cx="8797290" cy="4243184"/>
          </a:xfrm>
          <a:prstGeom prst="rect">
            <a:avLst/>
          </a:prstGeom>
        </p:spPr>
      </p:pic>
      <p:sp>
        <p:nvSpPr>
          <p:cNvPr id="4" name="Oval 3"/>
          <p:cNvSpPr/>
          <p:nvPr/>
        </p:nvSpPr>
        <p:spPr>
          <a:xfrm>
            <a:off x="2141008" y="2605747"/>
            <a:ext cx="1728788" cy="557213"/>
          </a:xfrm>
          <a:prstGeom prst="ellipse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/>
              <a:t>?</a:t>
            </a:r>
            <a:endParaRPr lang="en-US" sz="3200" dirty="0"/>
          </a:p>
        </p:txBody>
      </p:sp>
      <p:sp>
        <p:nvSpPr>
          <p:cNvPr id="5" name="Oval 4"/>
          <p:cNvSpPr/>
          <p:nvPr/>
        </p:nvSpPr>
        <p:spPr>
          <a:xfrm>
            <a:off x="6364817" y="2605748"/>
            <a:ext cx="1728788" cy="557213"/>
          </a:xfrm>
          <a:prstGeom prst="ellipse">
            <a:avLst/>
          </a:prstGeom>
          <a:solidFill>
            <a:schemeClr val="accent6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/>
              <a:t>?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4936622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4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n 1"/>
          <p:cNvSpPr/>
          <p:nvPr/>
        </p:nvSpPr>
        <p:spPr>
          <a:xfrm>
            <a:off x="226695" y="731520"/>
            <a:ext cx="8601075" cy="5022532"/>
          </a:xfrm>
          <a:prstGeom prst="sun">
            <a:avLst>
              <a:gd name="adj" fmla="val 12500"/>
            </a:avLst>
          </a:prstGeom>
          <a:blipFill dpi="0" rotWithShape="1">
            <a:blip r:embed="rId3">
              <a:alphaModFix amt="64000"/>
            </a:blip>
            <a:srcRect/>
            <a:stretch>
              <a:fillRect l="1000" t="9000" r="1000" b="-37000"/>
            </a:stretch>
          </a:blip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4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chemeClr val="tx1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ভগ্নাংশের</a:t>
            </a:r>
            <a:r>
              <a:rPr lang="en-US" sz="44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chemeClr val="tx1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44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chemeClr val="tx1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গুণনীয়ক, গুণিতক ও সরলীকরণ    </a:t>
            </a:r>
            <a:endParaRPr lang="en-US" sz="4400" b="1" dirty="0">
              <a:ln w="6600">
                <a:solidFill>
                  <a:schemeClr val="accent2"/>
                </a:solidFill>
                <a:prstDash val="solid"/>
              </a:ln>
              <a:solidFill>
                <a:schemeClr val="tx1"/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370510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-100013" y="2995612"/>
            <a:ext cx="924401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smtClean="0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  <a:sym typeface="Wingdings 2" panose="05020102010507070707" pitchFamily="18" charset="2"/>
              </a:rPr>
              <a:t></a:t>
            </a:r>
            <a:r>
              <a:rPr lang="bn-BD" sz="3600" dirty="0" smtClean="0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  <a:sym typeface="Wingdings 2" panose="05020102010507070707" pitchFamily="18" charset="2"/>
              </a:rPr>
              <a:t> </a:t>
            </a:r>
            <a:r>
              <a:rPr lang="en-US" sz="3600" dirty="0" err="1" smtClean="0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  <a:sym typeface="Wingdings 2" panose="05020102010507070707" pitchFamily="18" charset="2"/>
              </a:rPr>
              <a:t>ভগ্নাংশের</a:t>
            </a:r>
            <a:r>
              <a:rPr lang="bn-BD" sz="3600" dirty="0" smtClean="0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  <a:sym typeface="Wingdings 2" panose="05020102010507070707" pitchFamily="18" charset="2"/>
              </a:rPr>
              <a:t> সাধারণ গুণনীয়ক ও গ</a:t>
            </a:r>
            <a:r>
              <a:rPr lang="en-US" sz="3600" dirty="0" smtClean="0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  <a:sym typeface="Wingdings 2" panose="05020102010507070707" pitchFamily="18" charset="2"/>
              </a:rPr>
              <a:t>.</a:t>
            </a:r>
            <a:r>
              <a:rPr lang="bn-BD" sz="3600" dirty="0" smtClean="0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  <a:sym typeface="Wingdings 2" panose="05020102010507070707" pitchFamily="18" charset="2"/>
              </a:rPr>
              <a:t>সা</a:t>
            </a:r>
            <a:r>
              <a:rPr lang="en-US" sz="3600" dirty="0" smtClean="0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  <a:sym typeface="Wingdings 2" panose="05020102010507070707" pitchFamily="18" charset="2"/>
              </a:rPr>
              <a:t>.</a:t>
            </a:r>
            <a:r>
              <a:rPr lang="bn-BD" sz="3600" dirty="0" smtClean="0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  <a:sym typeface="Wingdings 2" panose="05020102010507070707" pitchFamily="18" charset="2"/>
              </a:rPr>
              <a:t>গু নির্ণয় করতে  পারবে</a:t>
            </a:r>
            <a:r>
              <a:rPr lang="en-US" sz="3600" dirty="0" smtClean="0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  <a:sym typeface="Wingdings 2" panose="05020102010507070707" pitchFamily="18" charset="2"/>
              </a:rPr>
              <a:t>;</a:t>
            </a:r>
            <a:endParaRPr lang="en-US" sz="3600" dirty="0">
              <a:solidFill>
                <a:sysClr val="windowText" lastClr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-100013" y="3826609"/>
            <a:ext cx="924401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smtClean="0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  <a:sym typeface="Wingdings 2" panose="05020102010507070707" pitchFamily="18" charset="2"/>
              </a:rPr>
              <a:t></a:t>
            </a:r>
            <a:r>
              <a:rPr lang="bn-BD" sz="3600" dirty="0" smtClean="0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  <a:sym typeface="Wingdings 2" panose="05020102010507070707" pitchFamily="18" charset="2"/>
              </a:rPr>
              <a:t> </a:t>
            </a:r>
            <a:r>
              <a:rPr lang="en-US" sz="3600" dirty="0" err="1" smtClean="0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  <a:sym typeface="Wingdings 2" panose="05020102010507070707" pitchFamily="18" charset="2"/>
              </a:rPr>
              <a:t>ভগ্নাংশের</a:t>
            </a:r>
            <a:r>
              <a:rPr lang="bn-BD" sz="3600" dirty="0" smtClean="0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  <a:sym typeface="Wingdings 2" panose="05020102010507070707" pitchFamily="18" charset="2"/>
              </a:rPr>
              <a:t> সাধারণ গুণিতক ও ল</a:t>
            </a:r>
            <a:r>
              <a:rPr lang="en-US" sz="3600" dirty="0" smtClean="0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  <a:sym typeface="Wingdings 2" panose="05020102010507070707" pitchFamily="18" charset="2"/>
              </a:rPr>
              <a:t>.</a:t>
            </a:r>
            <a:r>
              <a:rPr lang="bn-BD" sz="3600" dirty="0" smtClean="0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  <a:sym typeface="Wingdings 2" panose="05020102010507070707" pitchFamily="18" charset="2"/>
              </a:rPr>
              <a:t>সা</a:t>
            </a:r>
            <a:r>
              <a:rPr lang="en-US" sz="3600" dirty="0" smtClean="0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  <a:sym typeface="Wingdings 2" panose="05020102010507070707" pitchFamily="18" charset="2"/>
              </a:rPr>
              <a:t>.</a:t>
            </a:r>
            <a:r>
              <a:rPr lang="bn-BD" sz="3600" dirty="0" smtClean="0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  <a:sym typeface="Wingdings 2" panose="05020102010507070707" pitchFamily="18" charset="2"/>
              </a:rPr>
              <a:t>গু নির্ণয় করতে  পারবে</a:t>
            </a:r>
            <a:r>
              <a:rPr lang="en-US" sz="3600" dirty="0" smtClean="0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  <a:sym typeface="Wingdings 2" panose="05020102010507070707" pitchFamily="18" charset="2"/>
              </a:rPr>
              <a:t>;</a:t>
            </a:r>
            <a:endParaRPr lang="en-US" sz="3600" dirty="0">
              <a:solidFill>
                <a:sysClr val="windowText" lastClr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" y="4657606"/>
            <a:ext cx="870108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smtClean="0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  <a:sym typeface="Wingdings 2" panose="05020102010507070707" pitchFamily="18" charset="2"/>
              </a:rPr>
              <a:t></a:t>
            </a:r>
            <a:r>
              <a:rPr lang="bn-BD" sz="3600" dirty="0" smtClean="0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  <a:sym typeface="Wingdings 2" panose="05020102010507070707" pitchFamily="18" charset="2"/>
              </a:rPr>
              <a:t> </a:t>
            </a:r>
            <a:r>
              <a:rPr lang="en-US" sz="3600" dirty="0" err="1" smtClean="0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  <a:sym typeface="Wingdings 2" panose="05020102010507070707" pitchFamily="18" charset="2"/>
              </a:rPr>
              <a:t>ভগ্নাংশের</a:t>
            </a:r>
            <a:r>
              <a:rPr lang="bn-BD" sz="3600" dirty="0" smtClean="0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  <a:sym typeface="Wingdings 2" panose="05020102010507070707" pitchFamily="18" charset="2"/>
              </a:rPr>
              <a:t> সরলীকরণ করতে  পারবে । </a:t>
            </a:r>
            <a:endParaRPr lang="en-US" sz="3600" dirty="0">
              <a:solidFill>
                <a:sysClr val="windowText" lastClr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85800" y="1744503"/>
            <a:ext cx="4131327" cy="1090670"/>
          </a:xfrm>
          <a:prstGeom prst="rect">
            <a:avLst/>
          </a:prstGeom>
          <a:noFill/>
        </p:spPr>
        <p:txBody>
          <a:bodyPr wrap="square" rtlCol="0">
            <a:prstTxWarp prst="textDoubleWave1">
              <a:avLst/>
            </a:prstTxWarp>
            <a:spAutoFit/>
          </a:bodyPr>
          <a:lstStyle/>
          <a:p>
            <a:r>
              <a:rPr lang="en-US" sz="6600" b="1" u="sng" dirty="0" err="1" smtClean="0">
                <a:ln w="10160">
                  <a:noFill/>
                  <a:prstDash val="solid"/>
                </a:ln>
                <a:solidFill>
                  <a:srgbClr val="C00000"/>
                </a:solidFill>
                <a:effectLst>
                  <a:innerShdw blurRad="63500" dist="50800" dir="16200000">
                    <a:prstClr val="black">
                      <a:alpha val="50000"/>
                    </a:prst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</a:t>
            </a:r>
            <a:r>
              <a:rPr lang="en-US" sz="3600" b="1" u="sng" dirty="0" err="1" smtClean="0">
                <a:ln w="10160">
                  <a:noFill/>
                  <a:prstDash val="solid"/>
                </a:ln>
                <a:effectLst>
                  <a:innerShdw blurRad="63500" dist="50800" dir="16200000">
                    <a:prstClr val="black">
                      <a:alpha val="50000"/>
                    </a:prst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ঠশেষে</a:t>
            </a:r>
            <a:r>
              <a:rPr lang="en-US" sz="3600" b="1" u="sng" dirty="0" smtClean="0">
                <a:ln w="10160">
                  <a:noFill/>
                  <a:prstDash val="solid"/>
                </a:ln>
                <a:solidFill>
                  <a:srgbClr val="C00000"/>
                </a:solidFill>
                <a:effectLst>
                  <a:innerShdw blurRad="63500" dist="50800" dir="16200000">
                    <a:prstClr val="black">
                      <a:alpha val="50000"/>
                    </a:prst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u="sng" dirty="0" err="1" smtClean="0">
                <a:ln w="10160">
                  <a:noFill/>
                  <a:prstDash val="solid"/>
                </a:ln>
                <a:solidFill>
                  <a:srgbClr val="C00000"/>
                </a:solidFill>
                <a:effectLst>
                  <a:innerShdw blurRad="63500" dist="50800" dir="16200000">
                    <a:prstClr val="black">
                      <a:alpha val="50000"/>
                    </a:prst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শিক্ষার্থীরা</a:t>
            </a:r>
            <a:r>
              <a:rPr lang="en-US" sz="3600" b="1" u="sng" dirty="0" smtClean="0">
                <a:ln w="10160">
                  <a:noFill/>
                  <a:prstDash val="solid"/>
                </a:ln>
                <a:solidFill>
                  <a:srgbClr val="C00000"/>
                </a:solidFill>
                <a:effectLst>
                  <a:innerShdw blurRad="63500" dist="50800" dir="16200000">
                    <a:prstClr val="black">
                      <a:alpha val="50000"/>
                    </a:prst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- </a:t>
            </a:r>
            <a:endParaRPr lang="en-US" sz="3600" b="1" u="sng" dirty="0">
              <a:ln w="10160">
                <a:noFill/>
                <a:prstDash val="solid"/>
              </a:ln>
              <a:solidFill>
                <a:srgbClr val="C00000"/>
              </a:solidFill>
              <a:effectLst>
                <a:innerShdw blurRad="63500" dist="50800" dir="16200000">
                  <a:prstClr val="black">
                    <a:alpha val="50000"/>
                  </a:prstClr>
                </a:inn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Title 6"/>
          <p:cNvSpPr txBox="1">
            <a:spLocks/>
          </p:cNvSpPr>
          <p:nvPr/>
        </p:nvSpPr>
        <p:spPr>
          <a:xfrm>
            <a:off x="840219" y="333829"/>
            <a:ext cx="7302295" cy="1214869"/>
          </a:xfrm>
          <a:prstGeom prst="rect">
            <a:avLst/>
          </a:prstGeom>
        </p:spPr>
        <p:txBody>
          <a:bodyPr numCol="1">
            <a:prstTxWarp prst="textCascadeUp">
              <a:avLst>
                <a:gd name="adj" fmla="val 50679"/>
              </a:avLst>
            </a:prstTxWarp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bn-BD" sz="6600" u="sng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শিখনফল</a:t>
            </a:r>
            <a:endParaRPr lang="en-US" sz="6600" u="sng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0860572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2" name="Chart 21"/>
          <p:cNvGraphicFramePr/>
          <p:nvPr>
            <p:extLst>
              <p:ext uri="{D42A27DB-BD31-4B8C-83A1-F6EECF244321}">
                <p14:modId xmlns:p14="http://schemas.microsoft.com/office/powerpoint/2010/main" val="3485735834"/>
              </p:ext>
            </p:extLst>
          </p:nvPr>
        </p:nvGraphicFramePr>
        <p:xfrm>
          <a:off x="580856" y="2028063"/>
          <a:ext cx="2429815" cy="226060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23" name="Chart 22"/>
          <p:cNvGraphicFramePr/>
          <p:nvPr>
            <p:extLst>
              <p:ext uri="{D42A27DB-BD31-4B8C-83A1-F6EECF244321}">
                <p14:modId xmlns:p14="http://schemas.microsoft.com/office/powerpoint/2010/main" val="1459771811"/>
              </p:ext>
            </p:extLst>
          </p:nvPr>
        </p:nvGraphicFramePr>
        <p:xfrm>
          <a:off x="2845391" y="2051674"/>
          <a:ext cx="2429815" cy="226060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24" name="Chart 23"/>
          <p:cNvGraphicFramePr/>
          <p:nvPr>
            <p:extLst>
              <p:ext uri="{D42A27DB-BD31-4B8C-83A1-F6EECF244321}">
                <p14:modId xmlns:p14="http://schemas.microsoft.com/office/powerpoint/2010/main" val="1983540200"/>
              </p:ext>
            </p:extLst>
          </p:nvPr>
        </p:nvGraphicFramePr>
        <p:xfrm>
          <a:off x="5743137" y="1918952"/>
          <a:ext cx="2831020" cy="249377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/>
              <p:cNvSpPr txBox="1"/>
              <p:nvPr/>
            </p:nvSpPr>
            <p:spPr>
              <a:xfrm>
                <a:off x="3926973" y="3035783"/>
                <a:ext cx="283335" cy="482963"/>
              </a:xfrm>
              <a:prstGeom prst="rect">
                <a:avLst/>
              </a:prstGeom>
              <a:noFill/>
            </p:spPr>
            <p:txBody>
              <a:bodyPr wrap="square" rtlCol="0">
                <a:prstTxWarp prst="textPlain">
                  <a:avLst/>
                </a:prstTxWarp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000" i="1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b="0" i="1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১</m:t>
                          </m:r>
                        </m:num>
                        <m:den>
                          <m:r>
                            <a:rPr lang="en-US" sz="2000" b="0" i="1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৩</m:t>
                          </m:r>
                        </m:den>
                      </m:f>
                    </m:oMath>
                  </m:oMathPara>
                </a14:m>
                <a:endParaRPr lang="en-US" sz="20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26973" y="3035783"/>
                <a:ext cx="283335" cy="482963"/>
              </a:xfrm>
              <a:prstGeom prst="rect">
                <a:avLst/>
              </a:prstGeom>
              <a:blipFill rotWithShape="0">
                <a:blip r:embed="rId6"/>
                <a:stretch>
                  <a:fillRect l="-4255" t="-2532" r="-23404" b="-1392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6" name="Left Brace 25"/>
          <p:cNvSpPr/>
          <p:nvPr/>
        </p:nvSpPr>
        <p:spPr>
          <a:xfrm rot="16200000">
            <a:off x="2774912" y="1856849"/>
            <a:ext cx="427721" cy="3976289"/>
          </a:xfrm>
          <a:prstGeom prst="leftBrace">
            <a:avLst/>
          </a:prstGeom>
          <a:ln w="38100">
            <a:solidFill>
              <a:schemeClr val="tx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/>
              <p:cNvSpPr txBox="1"/>
              <p:nvPr/>
            </p:nvSpPr>
            <p:spPr>
              <a:xfrm>
                <a:off x="3115605" y="3929772"/>
                <a:ext cx="460797" cy="482951"/>
              </a:xfrm>
              <a:prstGeom prst="rect">
                <a:avLst/>
              </a:prstGeom>
              <a:noFill/>
            </p:spPr>
            <p:txBody>
              <a:bodyPr wrap="square" rtlCol="0">
                <a:prstTxWarp prst="textPlain">
                  <a:avLst/>
                </a:prstTxWarp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i="1" smtClean="0">
                              <a:ln w="0"/>
                              <a:effectLst>
                                <a:outerShdw blurRad="38100" dist="19050" dir="2700000" algn="tl" rotWithShape="0">
                                  <a:schemeClr val="dk1">
                                    <a:alpha val="40000"/>
                                  </a:schemeClr>
                                </a:outerShdw>
                              </a:effectLst>
                              <a:latin typeface="Cambria Math" panose="02040503050406030204" pitchFamily="18" charset="0"/>
                              <a:cs typeface="NikoshBAN" panose="02000000000000000000" pitchFamily="2" charset="0"/>
                            </a:rPr>
                          </m:ctrlPr>
                        </m:fPr>
                        <m:num>
                          <m:r>
                            <a:rPr lang="bn-BD" i="1" smtClean="0">
                              <a:ln w="0"/>
                              <a:effectLst>
                                <a:outerShdw blurRad="38100" dist="19050" dir="2700000" algn="tl" rotWithShape="0">
                                  <a:schemeClr val="dk1">
                                    <a:alpha val="40000"/>
                                  </a:schemeClr>
                                </a:outerShdw>
                              </a:effectLst>
                              <a:latin typeface="Cambria Math" panose="02040503050406030204" pitchFamily="18" charset="0"/>
                              <a:cs typeface="NikoshBAN" panose="02000000000000000000" pitchFamily="2" charset="0"/>
                            </a:rPr>
                            <m:t>৪</m:t>
                          </m:r>
                        </m:num>
                        <m:den>
                          <m:r>
                            <a:rPr lang="bn-BD" i="1" smtClean="0">
                              <a:ln w="0"/>
                              <a:effectLst>
                                <a:outerShdw blurRad="38100" dist="19050" dir="2700000" algn="tl" rotWithShape="0">
                                  <a:schemeClr val="dk1">
                                    <a:alpha val="40000"/>
                                  </a:schemeClr>
                                </a:outerShdw>
                              </a:effectLst>
                              <a:latin typeface="Cambria Math" panose="02040503050406030204" pitchFamily="18" charset="0"/>
                              <a:cs typeface="NikoshBAN" panose="02000000000000000000" pitchFamily="2" charset="0"/>
                            </a:rPr>
                            <m:t>৩</m:t>
                          </m:r>
                        </m:den>
                      </m:f>
                    </m:oMath>
                  </m:oMathPara>
                </a14:m>
                <a:endParaRPr lang="en-US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15605" y="3929772"/>
                <a:ext cx="460797" cy="482951"/>
              </a:xfrm>
              <a:prstGeom prst="rect">
                <a:avLst/>
              </a:prstGeom>
              <a:blipFill rotWithShape="0">
                <a:blip r:embed="rId7"/>
                <a:stretch>
                  <a:fillRect l="-5263" t="-6329" r="-11842" b="-1139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/>
              <p:cNvSpPr txBox="1"/>
              <p:nvPr/>
            </p:nvSpPr>
            <p:spPr>
              <a:xfrm>
                <a:off x="7759746" y="2839342"/>
                <a:ext cx="363830" cy="463642"/>
              </a:xfrm>
              <a:prstGeom prst="rect">
                <a:avLst/>
              </a:prstGeom>
              <a:noFill/>
            </p:spPr>
            <p:txBody>
              <a:bodyPr wrap="square" rtlCol="0">
                <a:prstTxWarp prst="textPlain">
                  <a:avLst/>
                </a:prstTxWarp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800" i="1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  <a:cs typeface="NikoshBAN" panose="02000000000000000000" pitchFamily="2" charset="0"/>
                            </a:rPr>
                          </m:ctrlPr>
                        </m:fPr>
                        <m:num>
                          <m:r>
                            <a:rPr lang="bn-BD" sz="2800" b="0" i="1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  <a:cs typeface="NikoshBAN" panose="02000000000000000000" pitchFamily="2" charset="0"/>
                            </a:rPr>
                            <m:t>২</m:t>
                          </m:r>
                        </m:num>
                        <m:den>
                          <m:r>
                            <a:rPr lang="bn-BD" sz="2800" b="0" i="1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  <a:cs typeface="NikoshBAN" panose="02000000000000000000" pitchFamily="2" charset="0"/>
                            </a:rPr>
                            <m:t>৯</m:t>
                          </m:r>
                        </m:den>
                      </m:f>
                    </m:oMath>
                  </m:oMathPara>
                </a14:m>
                <a:endParaRPr lang="en-US" sz="28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 xmlns="">
          <p:sp>
            <p:nvSpPr>
              <p:cNvPr id="28" name="TextBox 2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59746" y="2839342"/>
                <a:ext cx="363830" cy="463642"/>
              </a:xfrm>
              <a:prstGeom prst="rect">
                <a:avLst/>
              </a:prstGeom>
              <a:blipFill rotWithShape="0">
                <a:blip r:embed="rId8"/>
                <a:stretch>
                  <a:fillRect l="-3333" t="-3947" r="-18333" b="-1447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28"/>
              <p:cNvSpPr txBox="1"/>
              <p:nvPr/>
            </p:nvSpPr>
            <p:spPr>
              <a:xfrm>
                <a:off x="7257468" y="3780452"/>
                <a:ext cx="684193" cy="632271"/>
              </a:xfrm>
              <a:prstGeom prst="rect">
                <a:avLst/>
              </a:prstGeom>
              <a:noFill/>
            </p:spPr>
            <p:txBody>
              <a:bodyPr wrap="square" rtlCol="0">
                <a:prstTxWarp prst="textPlain">
                  <a:avLst/>
                </a:prstTxWarp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i="1" smtClean="0">
                              <a:latin typeface="Cambria Math" panose="02040503050406030204" pitchFamily="18" charset="0"/>
                              <a:cs typeface="NikoshBAN" panose="02000000000000000000" pitchFamily="2" charset="0"/>
                            </a:rPr>
                          </m:ctrlPr>
                        </m:fPr>
                        <m:num>
                          <m:r>
                            <a:rPr lang="bn-BD" b="0" i="1" smtClean="0">
                              <a:latin typeface="Cambria Math" panose="02040503050406030204" pitchFamily="18" charset="0"/>
                              <a:cs typeface="NikoshBAN" panose="02000000000000000000" pitchFamily="2" charset="0"/>
                            </a:rPr>
                            <m:t>২</m:t>
                          </m:r>
                        </m:num>
                        <m:den>
                          <m:r>
                            <a:rPr lang="bn-BD" b="0" i="1" smtClean="0">
                              <a:latin typeface="Cambria Math" panose="02040503050406030204" pitchFamily="18" charset="0"/>
                              <a:cs typeface="NikoshBAN" panose="02000000000000000000" pitchFamily="2" charset="0"/>
                            </a:rPr>
                            <m:t> </m:t>
                          </m:r>
                          <m:r>
                            <a:rPr lang="bn-BD" b="0" i="1" smtClean="0">
                              <a:latin typeface="Cambria Math" panose="02040503050406030204" pitchFamily="18" charset="0"/>
                              <a:cs typeface="NikoshBAN" panose="02000000000000000000" pitchFamily="2" charset="0"/>
                            </a:rPr>
                            <m:t>৯</m:t>
                          </m:r>
                          <m:r>
                            <a:rPr lang="bn-BD" b="0" i="1" smtClean="0">
                              <a:latin typeface="Cambria Math" panose="02040503050406030204" pitchFamily="18" charset="0"/>
                              <a:cs typeface="NikoshBAN" panose="02000000000000000000" pitchFamily="2" charset="0"/>
                            </a:rPr>
                            <m:t> </m:t>
                          </m:r>
                        </m:den>
                      </m:f>
                    </m:oMath>
                  </m:oMathPara>
                </a14:m>
                <a:endParaRPr lang="en-US" dirty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 xmlns=""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57468" y="3780452"/>
                <a:ext cx="684193" cy="632271"/>
              </a:xfrm>
              <a:prstGeom prst="rect">
                <a:avLst/>
              </a:prstGeom>
              <a:blipFill rotWithShape="0">
                <a:blip r:embed="rId9"/>
                <a:stretch>
                  <a:fillRect l="-89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0" name="U-Turn Arrow 29"/>
          <p:cNvSpPr/>
          <p:nvPr/>
        </p:nvSpPr>
        <p:spPr>
          <a:xfrm flipH="1">
            <a:off x="1778323" y="793864"/>
            <a:ext cx="5942795" cy="1568009"/>
          </a:xfrm>
          <a:prstGeom prst="uturnArrow">
            <a:avLst>
              <a:gd name="adj1" fmla="val 22536"/>
              <a:gd name="adj2" fmla="val 25000"/>
              <a:gd name="adj3" fmla="val 25000"/>
              <a:gd name="adj4" fmla="val 43750"/>
              <a:gd name="adj5" fmla="val 100000"/>
            </a:avLst>
          </a:prstGeom>
          <a:solidFill>
            <a:schemeClr val="bg1">
              <a:lumMod val="85000"/>
              <a:alpha val="53000"/>
            </a:schemeClr>
          </a:solidFill>
          <a:ln>
            <a:solidFill>
              <a:srgbClr val="C00000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5400" b="1" dirty="0" err="1" smtClean="0">
                <a:ln/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এর</a:t>
            </a:r>
            <a:r>
              <a:rPr lang="en-US" sz="5400" b="1" dirty="0" smtClean="0">
                <a:ln/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 smtClean="0">
                <a:ln/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গুণিতক</a:t>
            </a:r>
            <a:r>
              <a:rPr lang="en-US" sz="5400" b="1" dirty="0" smtClean="0">
                <a:ln/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5400" b="1" dirty="0">
              <a:ln/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31" name="Group 30"/>
          <p:cNvGrpSpPr/>
          <p:nvPr/>
        </p:nvGrpSpPr>
        <p:grpSpPr>
          <a:xfrm flipH="1">
            <a:off x="1978743" y="4589516"/>
            <a:ext cx="5962918" cy="1418242"/>
            <a:chOff x="2429953" y="4612709"/>
            <a:chExt cx="5725465" cy="1418242"/>
          </a:xfrm>
          <a:solidFill>
            <a:schemeClr val="bg1">
              <a:lumMod val="85000"/>
              <a:alpha val="53000"/>
            </a:schemeClr>
          </a:solidFill>
        </p:grpSpPr>
        <p:sp>
          <p:nvSpPr>
            <p:cNvPr id="32" name="U-Turn Arrow 31"/>
            <p:cNvSpPr/>
            <p:nvPr/>
          </p:nvSpPr>
          <p:spPr>
            <a:xfrm flipH="1" flipV="1">
              <a:off x="2429953" y="4612709"/>
              <a:ext cx="5725465" cy="1418242"/>
            </a:xfrm>
            <a:prstGeom prst="uturnArrow">
              <a:avLst>
                <a:gd name="adj1" fmla="val 22536"/>
                <a:gd name="adj2" fmla="val 25000"/>
                <a:gd name="adj3" fmla="val 25000"/>
                <a:gd name="adj4" fmla="val 43750"/>
                <a:gd name="adj5" fmla="val 100000"/>
              </a:avLst>
            </a:prstGeom>
            <a:grpFill/>
            <a:ln>
              <a:solidFill>
                <a:srgbClr val="C00000"/>
              </a:solidFill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wrap="none" bIns="0" rtlCol="0" anchor="ctr" anchorCtr="0">
              <a:prstTxWarp prst="textPlain">
                <a:avLst/>
              </a:prstTxWarp>
              <a:normAutofit/>
              <a:scene3d>
                <a:camera prst="orthographicFront"/>
                <a:lightRig rig="harsh" dir="t"/>
              </a:scene3d>
              <a:sp3d extrusionH="57150" prstMaterial="matte">
                <a:bevelT w="63500" h="12700" prst="angle"/>
                <a:contourClr>
                  <a:schemeClr val="bg1">
                    <a:lumMod val="65000"/>
                  </a:schemeClr>
                </a:contourClr>
              </a:sp3d>
            </a:bodyPr>
            <a:lstStyle/>
            <a:p>
              <a:pPr algn="ctr"/>
              <a:endParaRPr lang="en-US" sz="5400" b="1" dirty="0">
                <a:ln/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33" name="TextBox 32"/>
            <p:cNvSpPr txBox="1"/>
            <p:nvPr/>
          </p:nvSpPr>
          <p:spPr>
            <a:xfrm flipH="1">
              <a:off x="3288628" y="4987153"/>
              <a:ext cx="3808818" cy="669353"/>
            </a:xfrm>
            <a:prstGeom prst="rect">
              <a:avLst/>
            </a:prstGeom>
            <a:noFill/>
          </p:spPr>
          <p:txBody>
            <a:bodyPr wrap="square" rtlCol="0">
              <a:prstTxWarp prst="textPlain">
                <a:avLst/>
              </a:prstTxWarp>
              <a:spAutoFit/>
              <a:scene3d>
                <a:camera prst="orthographicFront"/>
                <a:lightRig rig="harsh" dir="t"/>
              </a:scene3d>
              <a:sp3d extrusionH="57150" prstMaterial="matte">
                <a:bevelT w="63500" h="12700" prst="angle"/>
                <a:contourClr>
                  <a:schemeClr val="bg1">
                    <a:lumMod val="65000"/>
                  </a:schemeClr>
                </a:contourClr>
              </a:sp3d>
            </a:bodyPr>
            <a:lstStyle/>
            <a:p>
              <a:r>
                <a:rPr lang="bn-BD" sz="4800" b="1" dirty="0" smtClean="0">
                  <a:ln>
                    <a:solidFill>
                      <a:srgbClr val="C00000"/>
                    </a:solidFill>
                  </a:ln>
                  <a:solidFill>
                    <a:srgbClr val="C000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এর গুণনীয়ক </a:t>
              </a:r>
              <a:endParaRPr lang="en-US" sz="4800" b="1" dirty="0">
                <a:ln>
                  <a:solidFill>
                    <a:srgbClr val="C00000"/>
                  </a:solidFill>
                </a:ln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3115605" y="4638723"/>
                <a:ext cx="4277985" cy="114589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sz="4400" b="1" i="1" smtClean="0">
                            <a:ln w="0"/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fPr>
                      <m:num>
                        <m:r>
                          <a:rPr lang="bn-BD" sz="4400" b="1" i="1" smtClean="0">
                            <a:ln w="0"/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৪</m:t>
                        </m:r>
                      </m:num>
                      <m:den>
                        <m:r>
                          <a:rPr lang="bn-BD" sz="4400" b="1" i="1" smtClean="0">
                            <a:ln w="0"/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৩</m:t>
                        </m:r>
                      </m:den>
                    </m:f>
                  </m:oMath>
                </a14:m>
                <a:r>
                  <a:rPr lang="bn-BD" sz="4400" b="1" dirty="0" smtClean="0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 কে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bn-BD" sz="4400" b="1" i="1" smtClean="0">
                            <a:ln w="0"/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fPr>
                      <m:num>
                        <m:r>
                          <a:rPr lang="bn-BD" sz="4400" b="1" i="1" smtClean="0">
                            <a:ln w="0"/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৯</m:t>
                        </m:r>
                      </m:num>
                      <m:den>
                        <m:r>
                          <a:rPr lang="bn-BD" sz="4400" b="1" i="1" smtClean="0">
                            <a:ln w="0"/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২</m:t>
                        </m:r>
                      </m:den>
                    </m:f>
                  </m:oMath>
                </a14:m>
                <a:r>
                  <a:rPr lang="bn-BD" sz="4400" b="1" dirty="0" smtClean="0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 দ্বারা ভাগ কর </a:t>
                </a:r>
                <a:endParaRPr lang="en-US" sz="4400" b="1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15605" y="4638723"/>
                <a:ext cx="4277985" cy="1145891"/>
              </a:xfrm>
              <a:prstGeom prst="rect">
                <a:avLst/>
              </a:prstGeom>
              <a:blipFill rotWithShape="0">
                <a:blip r:embed="rId10"/>
                <a:stretch>
                  <a:fillRect r="-1140" b="-1595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TextBox 14"/>
          <p:cNvSpPr txBox="1"/>
          <p:nvPr/>
        </p:nvSpPr>
        <p:spPr>
          <a:xfrm>
            <a:off x="1778323" y="2811236"/>
            <a:ext cx="251491" cy="466029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en-US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1</a:t>
            </a:r>
            <a:endParaRPr lang="en-US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8106013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2" repeatCount="4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6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repeatCount="3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 animBg="1"/>
      <p:bldP spid="3" grpId="0"/>
      <p:bldP spid="3" grpId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540912" y="283335"/>
                <a:ext cx="8126569" cy="182235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bn-BD" sz="4400" dirty="0" smtClean="0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প্রদত্ত ভগ্নাংশগুলোর একটি সাধারণ গুণনীয়ক </a:t>
                </a:r>
              </a:p>
              <a:p>
                <a:pPr algn="r"/>
                <a:r>
                  <a:rPr lang="bn-BD" sz="3600" dirty="0" smtClean="0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bn-BD" sz="3600" i="1" smtClean="0">
                            <a:ln w="0"/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bn-BD" sz="3600" dirty="0">
                            <a:ln w="0"/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NikoshBAN" panose="02000000000000000000" pitchFamily="2" charset="0"/>
                            <a:cs typeface="NikoshBAN" panose="02000000000000000000" pitchFamily="2" charset="0"/>
                          </a:rPr>
                          <m:t>প্রদত্ত ভগ্নাংশগুলোর </m:t>
                        </m:r>
                        <m:r>
                          <m:rPr>
                            <m:nor/>
                          </m:rPr>
                          <a:rPr lang="bn-BD" sz="3600" i="0" dirty="0" smtClean="0">
                            <a:ln w="0"/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NikoshBAN" panose="02000000000000000000" pitchFamily="2" charset="0"/>
                            <a:cs typeface="NikoshBAN" panose="02000000000000000000" pitchFamily="2" charset="0"/>
                          </a:rPr>
                          <m:t>লবের </m:t>
                        </m:r>
                        <m:r>
                          <m:rPr>
                            <m:nor/>
                          </m:rPr>
                          <a:rPr lang="bn-BD" sz="3600" dirty="0">
                            <a:ln w="0"/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NikoshBAN" panose="02000000000000000000" pitchFamily="2" charset="0"/>
                            <a:cs typeface="NikoshBAN" panose="02000000000000000000" pitchFamily="2" charset="0"/>
                          </a:rPr>
                          <m:t>একটি সাধারণ গুণনীয়ক</m:t>
                        </m:r>
                      </m:num>
                      <m:den>
                        <m:r>
                          <m:rPr>
                            <m:nor/>
                          </m:rPr>
                          <a:rPr lang="bn-BD" sz="3600" dirty="0">
                            <a:ln w="0"/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NikoshBAN" panose="02000000000000000000" pitchFamily="2" charset="0"/>
                            <a:cs typeface="NikoshBAN" panose="02000000000000000000" pitchFamily="2" charset="0"/>
                          </a:rPr>
                          <m:t>প্রদত্ত ভগ্নাংশগুলোর </m:t>
                        </m:r>
                        <m:r>
                          <m:rPr>
                            <m:nor/>
                          </m:rPr>
                          <a:rPr lang="bn-BD" sz="3600" i="0" dirty="0" smtClean="0">
                            <a:ln w="0"/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NikoshBAN" panose="02000000000000000000" pitchFamily="2" charset="0"/>
                            <a:cs typeface="NikoshBAN" panose="02000000000000000000" pitchFamily="2" charset="0"/>
                          </a:rPr>
                          <m:t>হরের </m:t>
                        </m:r>
                        <m:r>
                          <m:rPr>
                            <m:nor/>
                          </m:rPr>
                          <a:rPr lang="bn-BD" sz="3600" dirty="0">
                            <a:ln w="0"/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NikoshBAN" panose="02000000000000000000" pitchFamily="2" charset="0"/>
                            <a:cs typeface="NikoshBAN" panose="02000000000000000000" pitchFamily="2" charset="0"/>
                          </a:rPr>
                          <m:t>একটি সাধারণ গু</m:t>
                        </m:r>
                        <m:r>
                          <a:rPr lang="bn-BD" sz="3600" i="1" dirty="0" smtClean="0">
                            <a:ln w="0"/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ণিতক</m:t>
                        </m:r>
                        <m:r>
                          <a:rPr lang="bn-BD" sz="3600" i="1" dirty="0" smtClean="0">
                            <a:ln w="0"/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 </m:t>
                        </m:r>
                      </m:den>
                    </m:f>
                  </m:oMath>
                </a14:m>
                <a:endParaRPr lang="en-US" sz="36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0912" y="283335"/>
                <a:ext cx="8126569" cy="1822358"/>
              </a:xfrm>
              <a:prstGeom prst="rect">
                <a:avLst/>
              </a:prstGeom>
              <a:blipFill rotWithShape="0">
                <a:blip r:embed="rId3"/>
                <a:stretch>
                  <a:fillRect l="-3226" t="-7692" b="-301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862885" y="5797991"/>
                <a:ext cx="7804596" cy="82939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sz="3200" i="1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fPr>
                      <m:num>
                        <m:r>
                          <a:rPr lang="bn-BD" sz="3200" b="0" i="1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৪</m:t>
                        </m:r>
                      </m:num>
                      <m:den>
                        <m:r>
                          <a:rPr lang="bn-BD" sz="3200" b="0" i="1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৫</m:t>
                        </m:r>
                      </m:den>
                    </m:f>
                    <m:r>
                      <a:rPr lang="bn-BD" sz="3200" b="0" i="1" smtClean="0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,</m:t>
                    </m:r>
                  </m:oMath>
                </a14:m>
                <a:r>
                  <a:rPr lang="en-US" sz="3200" dirty="0">
                    <a:cs typeface="NikoshBAN" panose="02000000000000000000" pitchFamily="2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i="1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fPr>
                      <m:num>
                        <m:r>
                          <a:rPr lang="bn-BD" sz="3200" b="0" i="1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৮</m:t>
                        </m:r>
                      </m:num>
                      <m:den>
                        <m:r>
                          <a:rPr lang="bn-BD" sz="3200" b="0" i="1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১৫</m:t>
                        </m:r>
                      </m:den>
                    </m:f>
                    <m:r>
                      <a:rPr lang="bn-BD" sz="3200" i="1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,</m:t>
                    </m:r>
                  </m:oMath>
                </a14:m>
                <a:r>
                  <a:rPr lang="en-US" sz="3200" dirty="0">
                    <a:cs typeface="NikoshBAN" panose="02000000000000000000" pitchFamily="2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i="1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fPr>
                      <m:num>
                        <m:r>
                          <a:rPr lang="bn-BD" sz="3200" b="0" i="1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২</m:t>
                        </m:r>
                      </m:num>
                      <m:den>
                        <m:r>
                          <a:rPr lang="bn-BD" sz="3200" b="0" i="1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৩</m:t>
                        </m:r>
                        <m:r>
                          <a:rPr lang="bn-BD" sz="3200" b="0" i="1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 </m:t>
                        </m:r>
                      </m:den>
                    </m:f>
                  </m:oMath>
                </a14:m>
                <a:r>
                  <a:rPr lang="bn-BD" sz="32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 এর একটি সাধারণ গুণনীয়ক নির্ণয় কর । </a:t>
                </a:r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2885" y="5797991"/>
                <a:ext cx="7804596" cy="829394"/>
              </a:xfrm>
              <a:prstGeom prst="rect">
                <a:avLst/>
              </a:prstGeom>
              <a:blipFill rotWithShape="0">
                <a:blip r:embed="rId4"/>
                <a:stretch>
                  <a:fillRect b="-1397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Box 3"/>
          <p:cNvSpPr txBox="1"/>
          <p:nvPr/>
        </p:nvSpPr>
        <p:spPr>
          <a:xfrm>
            <a:off x="862885" y="3747752"/>
            <a:ext cx="1348052" cy="919782"/>
          </a:xfrm>
          <a:prstGeom prst="rect">
            <a:avLst/>
          </a:prstGeom>
          <a:noFill/>
        </p:spPr>
        <p:txBody>
          <a:bodyPr wrap="square" rtlCol="0">
            <a:prstTxWarp prst="textChevron">
              <a:avLst/>
            </a:prstTxWarp>
            <a:spAutoFit/>
          </a:bodyPr>
          <a:lstStyle/>
          <a:p>
            <a:r>
              <a:rPr lang="bn-BD" sz="3600" u="sng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কাজ; </a:t>
            </a:r>
            <a:endParaRPr lang="en-US" sz="3600" u="sng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aphicFrame>
        <p:nvGraphicFramePr>
          <p:cNvPr id="9" name="Chart 8"/>
          <p:cNvGraphicFramePr/>
          <p:nvPr>
            <p:extLst>
              <p:ext uri="{D42A27DB-BD31-4B8C-83A1-F6EECF244321}">
                <p14:modId xmlns:p14="http://schemas.microsoft.com/office/powerpoint/2010/main" val="3708381843"/>
              </p:ext>
            </p:extLst>
          </p:nvPr>
        </p:nvGraphicFramePr>
        <p:xfrm>
          <a:off x="2824924" y="3148313"/>
          <a:ext cx="5227255" cy="277239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357720093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Graphic spid="9" grpId="0">
        <p:bldAsOne/>
      </p:bldGraphic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260111" y="1885403"/>
                <a:ext cx="8628844" cy="17293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bn-BD" sz="4400" i="1" smtClean="0">
                        <a:ln w="0"/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∴</m:t>
                    </m:r>
                  </m:oMath>
                </a14:m>
                <a:r>
                  <a:rPr lang="bn-BD" sz="4400" dirty="0" smtClean="0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প্রদত্ত ভগ্নাংশগুলোর গ</a:t>
                </a:r>
                <a:r>
                  <a:rPr lang="en-US" sz="4400" dirty="0" smtClean="0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.</a:t>
                </a:r>
                <a:r>
                  <a:rPr lang="bn-BD" sz="4400" dirty="0" smtClean="0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সা</a:t>
                </a:r>
                <a:r>
                  <a:rPr lang="en-US" sz="4400" dirty="0" smtClean="0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.</a:t>
                </a:r>
                <a:r>
                  <a:rPr lang="bn-BD" sz="4400" dirty="0" smtClean="0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গু </a:t>
                </a:r>
              </a:p>
              <a:p>
                <a:pPr algn="r"/>
                <a:r>
                  <a:rPr lang="bn-BD" sz="3600" dirty="0" smtClean="0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bn-BD" sz="3600" i="1" smtClean="0">
                            <a:ln w="0"/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bn-BD" sz="3600" dirty="0">
                            <a:ln w="0"/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NikoshBAN" panose="02000000000000000000" pitchFamily="2" charset="0"/>
                            <a:cs typeface="NikoshBAN" panose="02000000000000000000" pitchFamily="2" charset="0"/>
                          </a:rPr>
                          <m:t>প্রদত্ত ভগ্নাংশগুলোর </m:t>
                        </m:r>
                        <m:r>
                          <m:rPr>
                            <m:nor/>
                          </m:rPr>
                          <a:rPr lang="bn-BD" sz="3600" i="0" dirty="0" smtClean="0">
                            <a:ln w="0"/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NikoshBAN" panose="02000000000000000000" pitchFamily="2" charset="0"/>
                            <a:cs typeface="NikoshBAN" panose="02000000000000000000" pitchFamily="2" charset="0"/>
                          </a:rPr>
                          <m:t>লবের </m:t>
                        </m:r>
                        <m:r>
                          <a:rPr lang="bn-BD" sz="3600" i="1" dirty="0" smtClean="0">
                            <a:ln w="0"/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গ</m:t>
                        </m:r>
                        <m:r>
                          <a:rPr lang="en-US" sz="3600" i="1" dirty="0" smtClean="0">
                            <a:ln w="0"/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.</m:t>
                        </m:r>
                        <m:r>
                          <a:rPr lang="bn-BD" sz="3600" i="1" dirty="0" smtClean="0">
                            <a:ln w="0"/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সা</m:t>
                        </m:r>
                        <m:r>
                          <a:rPr lang="en-US" sz="3600" i="1" dirty="0" smtClean="0">
                            <a:ln w="0"/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.</m:t>
                        </m:r>
                        <m:r>
                          <a:rPr lang="bn-BD" sz="3600" i="1" dirty="0" smtClean="0">
                            <a:ln w="0"/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গু</m:t>
                        </m:r>
                        <m:r>
                          <a:rPr lang="bn-BD" sz="3600" i="1" dirty="0" smtClean="0">
                            <a:ln w="0"/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 </m:t>
                        </m:r>
                      </m:num>
                      <m:den>
                        <m:r>
                          <m:rPr>
                            <m:nor/>
                          </m:rPr>
                          <a:rPr lang="bn-BD" sz="3600" dirty="0">
                            <a:ln w="0"/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NikoshBAN" panose="02000000000000000000" pitchFamily="2" charset="0"/>
                            <a:cs typeface="NikoshBAN" panose="02000000000000000000" pitchFamily="2" charset="0"/>
                          </a:rPr>
                          <m:t>প্রদত্ত ভগ্নাংশগুলোর </m:t>
                        </m:r>
                        <m:r>
                          <m:rPr>
                            <m:nor/>
                          </m:rPr>
                          <a:rPr lang="bn-BD" sz="3600" i="0" dirty="0" smtClean="0">
                            <a:ln w="0"/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NikoshBAN" panose="02000000000000000000" pitchFamily="2" charset="0"/>
                            <a:cs typeface="NikoshBAN" panose="02000000000000000000" pitchFamily="2" charset="0"/>
                          </a:rPr>
                          <m:t>হরের </m:t>
                        </m:r>
                        <m:r>
                          <a:rPr lang="bn-BD" sz="3600" i="1" dirty="0" smtClean="0">
                            <a:ln w="0"/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ল</m:t>
                        </m:r>
                        <m:r>
                          <a:rPr lang="en-US" sz="3600" i="1" dirty="0" smtClean="0">
                            <a:ln w="0"/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.</m:t>
                        </m:r>
                        <m:r>
                          <a:rPr lang="bn-BD" sz="3600" i="1" dirty="0" smtClean="0">
                            <a:ln w="0"/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সা</m:t>
                        </m:r>
                        <m:r>
                          <a:rPr lang="en-US" sz="3600" i="1" dirty="0" smtClean="0">
                            <a:ln w="0"/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.</m:t>
                        </m:r>
                        <m:r>
                          <a:rPr lang="bn-BD" sz="3600" i="1" dirty="0" smtClean="0">
                            <a:ln w="0"/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গু</m:t>
                        </m:r>
                      </m:den>
                    </m:f>
                  </m:oMath>
                </a14:m>
                <a:endParaRPr lang="en-US" sz="36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0111" y="1885403"/>
                <a:ext cx="8628844" cy="1729320"/>
              </a:xfrm>
              <a:prstGeom prst="rect">
                <a:avLst/>
              </a:prstGeom>
              <a:blipFill rotWithShape="0">
                <a:blip r:embed="rId3"/>
                <a:stretch>
                  <a:fillRect t="-7394" b="-493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1972533" y="5234686"/>
                <a:ext cx="5767621" cy="82939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bn-BD" sz="3200" dirty="0" smtClean="0">
                    <a:cs typeface="NikoshBAN" panose="02000000000000000000" pitchFamily="2" charset="0"/>
                  </a:rPr>
                  <a:t>২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i="1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fPr>
                      <m:num>
                        <m:r>
                          <a:rPr lang="bn-BD" sz="3200" b="0" i="1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৪</m:t>
                        </m:r>
                      </m:num>
                      <m:den>
                        <m:r>
                          <a:rPr lang="bn-BD" sz="3200" b="0" i="1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৫</m:t>
                        </m:r>
                      </m:den>
                    </m:f>
                    <m:r>
                      <a:rPr lang="bn-BD" sz="3200" b="0" i="1" smtClean="0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,</m:t>
                    </m:r>
                  </m:oMath>
                </a14:m>
                <a:r>
                  <a:rPr lang="en-US" sz="3200" dirty="0">
                    <a:cs typeface="NikoshBAN" panose="02000000000000000000" pitchFamily="2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i="1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fPr>
                      <m:num>
                        <m:r>
                          <a:rPr lang="bn-BD" sz="3200" b="0" i="1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৭</m:t>
                        </m:r>
                      </m:num>
                      <m:den>
                        <m:r>
                          <a:rPr lang="bn-BD" sz="3200" b="0" i="1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১৫</m:t>
                        </m:r>
                      </m:den>
                    </m:f>
                    <m:r>
                      <a:rPr lang="bn-BD" sz="3200" i="1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,</m:t>
                    </m:r>
                  </m:oMath>
                </a14:m>
                <a:r>
                  <a:rPr lang="en-US" sz="3200" dirty="0">
                    <a:cs typeface="NikoshBAN" panose="02000000000000000000" pitchFamily="2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i="1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fPr>
                      <m:num>
                        <m:r>
                          <a:rPr lang="bn-BD" sz="3200" b="0" i="1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২১</m:t>
                        </m:r>
                      </m:num>
                      <m:den>
                        <m:r>
                          <a:rPr lang="bn-BD" sz="3200" b="0" i="1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৩০</m:t>
                        </m:r>
                        <m:r>
                          <a:rPr lang="bn-BD" sz="3200" b="0" i="1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 </m:t>
                        </m:r>
                      </m:den>
                    </m:f>
                  </m:oMath>
                </a14:m>
                <a:r>
                  <a:rPr lang="bn-BD" sz="32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 এর গ</a:t>
                </a:r>
                <a:r>
                  <a:rPr lang="en-US" sz="32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.</a:t>
                </a:r>
                <a:r>
                  <a:rPr lang="bn-BD" sz="32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সা</a:t>
                </a:r>
                <a:r>
                  <a:rPr lang="en-US" sz="32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.</a:t>
                </a:r>
                <a:r>
                  <a:rPr lang="bn-BD" sz="32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গু নির্ণয় কর । </a:t>
                </a:r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72533" y="5234686"/>
                <a:ext cx="5767621" cy="829394"/>
              </a:xfrm>
              <a:prstGeom prst="rect">
                <a:avLst/>
              </a:prstGeom>
              <a:blipFill rotWithShape="0">
                <a:blip r:embed="rId4"/>
                <a:stretch>
                  <a:fillRect l="-2748" b="-1397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Box 3"/>
          <p:cNvSpPr txBox="1"/>
          <p:nvPr/>
        </p:nvSpPr>
        <p:spPr>
          <a:xfrm>
            <a:off x="493193" y="3967752"/>
            <a:ext cx="1479340" cy="913905"/>
          </a:xfrm>
          <a:prstGeom prst="rect">
            <a:avLst/>
          </a:prstGeom>
          <a:noFill/>
        </p:spPr>
        <p:txBody>
          <a:bodyPr wrap="square" rtlCol="0">
            <a:prstTxWarp prst="textChevron">
              <a:avLst/>
            </a:prstTxWarp>
            <a:spAutoFit/>
          </a:bodyPr>
          <a:lstStyle/>
          <a:p>
            <a:r>
              <a:rPr lang="bn-BD" sz="3600" u="sng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কাজ; </a:t>
            </a:r>
            <a:endParaRPr lang="en-US" sz="3600" u="sng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1084359" y="464798"/>
                <a:ext cx="7804596" cy="82939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sz="3200" i="1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fPr>
                      <m:num>
                        <m:r>
                          <a:rPr lang="bn-BD" sz="3200" b="0" i="1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৪</m:t>
                        </m:r>
                      </m:num>
                      <m:den>
                        <m:r>
                          <a:rPr lang="bn-BD" sz="3200" b="0" i="1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৫</m:t>
                        </m:r>
                      </m:den>
                    </m:f>
                    <m:r>
                      <a:rPr lang="bn-BD" sz="3200" b="0" i="1" smtClean="0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,</m:t>
                    </m:r>
                  </m:oMath>
                </a14:m>
                <a:r>
                  <a:rPr lang="en-US" sz="3200" dirty="0">
                    <a:cs typeface="NikoshBAN" panose="02000000000000000000" pitchFamily="2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i="1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fPr>
                      <m:num>
                        <m:r>
                          <a:rPr lang="bn-BD" sz="3200" b="0" i="1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৮</m:t>
                        </m:r>
                      </m:num>
                      <m:den>
                        <m:r>
                          <a:rPr lang="bn-BD" sz="3200" b="0" i="1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১৫</m:t>
                        </m:r>
                      </m:den>
                    </m:f>
                    <m:r>
                      <a:rPr lang="bn-BD" sz="3200" i="1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,</m:t>
                    </m:r>
                  </m:oMath>
                </a14:m>
                <a:r>
                  <a:rPr lang="en-US" sz="3200" dirty="0">
                    <a:cs typeface="NikoshBAN" panose="02000000000000000000" pitchFamily="2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i="1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fPr>
                      <m:num>
                        <m:r>
                          <a:rPr lang="bn-BD" sz="3200" b="0" i="1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২</m:t>
                        </m:r>
                      </m:num>
                      <m:den>
                        <m:r>
                          <a:rPr lang="bn-BD" sz="3200" b="0" i="1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৩</m:t>
                        </m:r>
                        <m:r>
                          <a:rPr lang="bn-BD" sz="3200" b="0" i="1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 </m:t>
                        </m:r>
                      </m:den>
                    </m:f>
                  </m:oMath>
                </a14:m>
                <a:r>
                  <a:rPr lang="bn-BD" sz="32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 ভগ্নাংশগুলোর গ.সা.গু. নির্ণয় কর । </a:t>
                </a: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84359" y="464798"/>
                <a:ext cx="7804596" cy="829394"/>
              </a:xfrm>
              <a:prstGeom prst="rect">
                <a:avLst/>
              </a:prstGeom>
              <a:blipFill rotWithShape="0">
                <a:blip r:embed="rId5"/>
                <a:stretch>
                  <a:fillRect b="-1397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28198750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979</TotalTime>
  <Words>803</Words>
  <Application>Microsoft Office PowerPoint</Application>
  <PresentationFormat>On-screen Show (4:3)</PresentationFormat>
  <Paragraphs>123</Paragraphs>
  <Slides>17</Slides>
  <Notes>13</Notes>
  <HiddenSlides>1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8" baseType="lpstr">
      <vt:lpstr>Arial</vt:lpstr>
      <vt:lpstr>Calibri</vt:lpstr>
      <vt:lpstr>Calibri Light</vt:lpstr>
      <vt:lpstr>Cambria Math</vt:lpstr>
      <vt:lpstr>NikoshBAN</vt:lpstr>
      <vt:lpstr>Symbol</vt:lpstr>
      <vt:lpstr>Times New Roman</vt:lpstr>
      <vt:lpstr>Vrinda</vt:lpstr>
      <vt:lpstr>Wingdings</vt:lpstr>
      <vt:lpstr>Wingdings 2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Doel Laptop</dc:creator>
  <cp:lastModifiedBy>LITON</cp:lastModifiedBy>
  <cp:revision>146</cp:revision>
  <dcterms:created xsi:type="dcterms:W3CDTF">2014-12-09T14:02:11Z</dcterms:created>
  <dcterms:modified xsi:type="dcterms:W3CDTF">2016-08-07T04:10:05Z</dcterms:modified>
</cp:coreProperties>
</file>